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8" r:id="rId3"/>
    <p:sldId id="258" r:id="rId4"/>
    <p:sldId id="319" r:id="rId5"/>
    <p:sldId id="340" r:id="rId6"/>
    <p:sldId id="261" r:id="rId7"/>
    <p:sldId id="322" r:id="rId8"/>
    <p:sldId id="305" r:id="rId9"/>
    <p:sldId id="307" r:id="rId10"/>
    <p:sldId id="312" r:id="rId11"/>
    <p:sldId id="361" r:id="rId12"/>
    <p:sldId id="362" r:id="rId13"/>
    <p:sldId id="314" r:id="rId14"/>
    <p:sldId id="365" r:id="rId15"/>
    <p:sldId id="352" r:id="rId16"/>
    <p:sldId id="355" r:id="rId17"/>
    <p:sldId id="363" r:id="rId18"/>
    <p:sldId id="364" r:id="rId19"/>
    <p:sldId id="353" r:id="rId20"/>
    <p:sldId id="351" r:id="rId21"/>
    <p:sldId id="34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06" autoAdjust="0"/>
  </p:normalViewPr>
  <p:slideViewPr>
    <p:cSldViewPr snapToObjects="1">
      <p:cViewPr>
        <p:scale>
          <a:sx n="102" d="100"/>
          <a:sy n="102" d="100"/>
        </p:scale>
        <p:origin x="-1688"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7A4A1-0699-1841-9F39-502B61DE5D48}" type="datetimeFigureOut">
              <a:rPr lang="en-US" smtClean="0"/>
              <a:t>20/04/15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45454-8EBD-784D-AEC4-3B5E2DB57EFC}" type="slidenum">
              <a:rPr lang="en-US" smtClean="0"/>
              <a:t>‹#›</a:t>
            </a:fld>
            <a:endParaRPr lang="en-US"/>
          </a:p>
        </p:txBody>
      </p:sp>
    </p:spTree>
    <p:extLst>
      <p:ext uri="{BB962C8B-B14F-4D97-AF65-F5344CB8AC3E}">
        <p14:creationId xmlns:p14="http://schemas.microsoft.com/office/powerpoint/2010/main" val="1002121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endParaRPr lang="en-US" dirty="0" smtClean="0"/>
          </a:p>
          <a:p>
            <a:r>
              <a:rPr lang="en-US" dirty="0" smtClean="0"/>
              <a:t>Re-iterate title briefly</a:t>
            </a:r>
          </a:p>
          <a:p>
            <a:endParaRPr lang="en-US" dirty="0" smtClean="0"/>
          </a:p>
          <a:p>
            <a:r>
              <a:rPr lang="en-US" dirty="0" smtClean="0">
                <a:latin typeface="Wingdings"/>
                <a:ea typeface="Wingdings"/>
                <a:cs typeface="Wingdings"/>
                <a:sym typeface="Wingdings"/>
              </a:rPr>
              <a:t></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a:t>
            </a:fld>
            <a:endParaRPr lang="en-US"/>
          </a:p>
        </p:txBody>
      </p:sp>
    </p:spTree>
    <p:extLst>
      <p:ext uri="{BB962C8B-B14F-4D97-AF65-F5344CB8AC3E}">
        <p14:creationId xmlns:p14="http://schemas.microsoft.com/office/powerpoint/2010/main" val="18011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want us to act to help deliver more effective policy outcomes.</a:t>
            </a:r>
          </a:p>
          <a:p>
            <a:endParaRPr lang="en-US" dirty="0" smtClean="0"/>
          </a:p>
          <a:p>
            <a:r>
              <a:rPr lang="en-US" dirty="0" smtClean="0"/>
              <a:t>The intensity of this relationship varies from the arguably more involved form of the Third Way, popular with </a:t>
            </a:r>
            <a:r>
              <a:rPr lang="en-US" dirty="0" err="1" smtClean="0"/>
              <a:t>centre</a:t>
            </a:r>
            <a:r>
              <a:rPr lang="en-US" dirty="0" smtClean="0"/>
              <a:t> left governments since the 1990s, with its emphasis on mutual obligations of citizen and state, to lighter touch approaches, such as the Green Army of</a:t>
            </a:r>
            <a:r>
              <a:rPr lang="en-US" baseline="0" dirty="0" smtClean="0"/>
              <a:t> the current Federal Government.</a:t>
            </a:r>
          </a:p>
          <a:p>
            <a:endParaRPr lang="en-US" baseline="0" dirty="0" smtClean="0"/>
          </a:p>
          <a:p>
            <a:r>
              <a:rPr lang="en-US" baseline="0" dirty="0" smtClean="0"/>
              <a:t>This approach has been made more difficult by declining levels of trust in government and fluctuating levels of support for action on climate change.</a:t>
            </a:r>
          </a:p>
          <a:p>
            <a:endParaRPr lang="en-US" baseline="0" dirty="0" smtClean="0"/>
          </a:p>
          <a:p>
            <a:r>
              <a:rPr lang="en-US" baseline="0" dirty="0" smtClean="0"/>
              <a:t>Finally, as both state and federal governments have withdrawn from the arena of tackling climate change, it has been left to local government to step up. As we shall see, local governments may not be adequately resourced to tackle a global issue, but they do have certain advantages when dealing with the impacts of climate change.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11</a:t>
            </a:fld>
            <a:endParaRPr lang="en-US"/>
          </a:p>
        </p:txBody>
      </p:sp>
    </p:spTree>
    <p:extLst>
      <p:ext uri="{BB962C8B-B14F-4D97-AF65-F5344CB8AC3E}">
        <p14:creationId xmlns:p14="http://schemas.microsoft.com/office/powerpoint/2010/main" val="298324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want us to act to help deliver more effective policy outcomes.</a:t>
            </a:r>
          </a:p>
          <a:p>
            <a:endParaRPr lang="en-US" dirty="0" smtClean="0"/>
          </a:p>
          <a:p>
            <a:r>
              <a:rPr lang="en-US" dirty="0" smtClean="0"/>
              <a:t>The intensity of this relationship varies from the arguably more involved form of the Third Way, popular with </a:t>
            </a:r>
            <a:r>
              <a:rPr lang="en-US" dirty="0" err="1" smtClean="0"/>
              <a:t>centre</a:t>
            </a:r>
            <a:r>
              <a:rPr lang="en-US" dirty="0" smtClean="0"/>
              <a:t> left governments since the 1990s, with its emphasis on mutual obligations of citizen and state, to lighter touch approaches, such as the Green Army of</a:t>
            </a:r>
            <a:r>
              <a:rPr lang="en-US" baseline="0" dirty="0" smtClean="0"/>
              <a:t> the current Federal Government.</a:t>
            </a:r>
          </a:p>
          <a:p>
            <a:endParaRPr lang="en-US" baseline="0" dirty="0" smtClean="0"/>
          </a:p>
          <a:p>
            <a:r>
              <a:rPr lang="en-US" baseline="0" dirty="0" smtClean="0"/>
              <a:t>This approach has been made more difficult by declining levels of trust in government and fluctuating levels of support for action on climate change.</a:t>
            </a:r>
          </a:p>
          <a:p>
            <a:endParaRPr lang="en-US" baseline="0" dirty="0" smtClean="0"/>
          </a:p>
          <a:p>
            <a:r>
              <a:rPr lang="en-US" baseline="0" dirty="0" smtClean="0"/>
              <a:t>Finally, as both state and federal governments have withdrawn from the arena of tackling climate change, it has been left to local government to step up. As we shall see, local governments may not be adequately resourced to tackle a global issue, but they do have certain advantages when dealing with the impacts of climate change.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12</a:t>
            </a:fld>
            <a:endParaRPr lang="en-US"/>
          </a:p>
        </p:txBody>
      </p:sp>
    </p:spTree>
    <p:extLst>
      <p:ext uri="{BB962C8B-B14F-4D97-AF65-F5344CB8AC3E}">
        <p14:creationId xmlns:p14="http://schemas.microsoft.com/office/powerpoint/2010/main" val="298324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endParaRPr lang="en-US" sz="900" dirty="0" smtClean="0">
              <a:latin typeface="Times New Roman"/>
            </a:endParaRPr>
          </a:p>
          <a:p>
            <a:pPr>
              <a:spcBef>
                <a:spcPts val="500"/>
              </a:spcBef>
              <a:spcAft>
                <a:spcPts val="500"/>
              </a:spcAft>
            </a:pPr>
            <a:r>
              <a:rPr lang="en-US" sz="1200" dirty="0" smtClean="0">
                <a:latin typeface="Times New Roman"/>
              </a:rPr>
              <a:t>Depends on </a:t>
            </a:r>
            <a:r>
              <a:rPr lang="en-US" sz="1200" i="1" dirty="0" smtClean="0">
                <a:latin typeface="Times New Roman"/>
              </a:rPr>
              <a:t>initial value </a:t>
            </a:r>
            <a:r>
              <a:rPr lang="en-US" sz="1200" dirty="0" smtClean="0">
                <a:latin typeface="Times New Roman"/>
              </a:rPr>
              <a:t>of good and </a:t>
            </a:r>
            <a:r>
              <a:rPr lang="en-US" sz="1200" i="1" dirty="0" smtClean="0">
                <a:latin typeface="Times New Roman"/>
              </a:rPr>
              <a:t>time </a:t>
            </a:r>
            <a:r>
              <a:rPr lang="en-US" sz="1200" dirty="0" smtClean="0">
                <a:latin typeface="Times New Roman"/>
              </a:rPr>
              <a:t>gap</a:t>
            </a:r>
          </a:p>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13</a:t>
            </a:fld>
            <a:endParaRPr lang="en-US"/>
          </a:p>
        </p:txBody>
      </p:sp>
    </p:spTree>
    <p:extLst>
      <p:ext uri="{BB962C8B-B14F-4D97-AF65-F5344CB8AC3E}">
        <p14:creationId xmlns:p14="http://schemas.microsoft.com/office/powerpoint/2010/main" val="246287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what does all that mean for the future design of social marketing interventions?</a:t>
            </a:r>
            <a:endParaRPr lang="en-US" dirty="0" smtClean="0"/>
          </a:p>
        </p:txBody>
      </p:sp>
      <p:sp>
        <p:nvSpPr>
          <p:cNvPr id="4" name="Slide Number Placeholder 3"/>
          <p:cNvSpPr>
            <a:spLocks noGrp="1"/>
          </p:cNvSpPr>
          <p:nvPr>
            <p:ph type="sldNum" sz="quarter" idx="10"/>
          </p:nvPr>
        </p:nvSpPr>
        <p:spPr/>
        <p:txBody>
          <a:bodyPr/>
          <a:lstStyle/>
          <a:p>
            <a:fld id="{6BD45454-8EBD-784D-AEC4-3B5E2DB57EFC}" type="slidenum">
              <a:rPr lang="en-US" smtClean="0"/>
              <a:t>14</a:t>
            </a:fld>
            <a:endParaRPr lang="en-US"/>
          </a:p>
        </p:txBody>
      </p:sp>
    </p:spTree>
    <p:extLst>
      <p:ext uri="{BB962C8B-B14F-4D97-AF65-F5344CB8AC3E}">
        <p14:creationId xmlns:p14="http://schemas.microsoft.com/office/powerpoint/2010/main" val="220023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500"/>
              </a:spcBef>
              <a:spcAft>
                <a:spcPts val="500"/>
              </a:spcAft>
              <a:buFont typeface="Arial"/>
              <a:buNone/>
            </a:pPr>
            <a:r>
              <a:rPr lang="en-US" sz="1200" dirty="0" smtClean="0">
                <a:latin typeface="+mn-lt"/>
              </a:rPr>
              <a:t>If the scale of your project is limited and has no or limited capacity to grow, then it is not an adequate response to climate change as a super wicked problem. </a:t>
            </a:r>
          </a:p>
          <a:p>
            <a:pPr lvl="1">
              <a:spcBef>
                <a:spcPts val="500"/>
              </a:spcBef>
              <a:spcAft>
                <a:spcPts val="500"/>
              </a:spcAft>
              <a:buFont typeface="Arial"/>
              <a:buNone/>
            </a:pPr>
            <a:endParaRPr lang="en-US" sz="1200" dirty="0" smtClean="0">
              <a:latin typeface="+mn-lt"/>
            </a:endParaRPr>
          </a:p>
          <a:p>
            <a:pPr lvl="1">
              <a:spcBef>
                <a:spcPts val="500"/>
              </a:spcBef>
              <a:spcAft>
                <a:spcPts val="500"/>
              </a:spcAft>
              <a:buFont typeface="Arial"/>
              <a:buNone/>
            </a:pPr>
            <a:r>
              <a:rPr lang="en-US" sz="1200" dirty="0" smtClean="0">
                <a:latin typeface="+mn-lt"/>
              </a:rPr>
              <a:t>On the flip side, if you have the capacity</a:t>
            </a:r>
            <a:r>
              <a:rPr lang="en-US" sz="1200" baseline="0" dirty="0" smtClean="0">
                <a:latin typeface="+mn-lt"/>
              </a:rPr>
              <a:t> to deliver at scale but only on the surface level, then it is doubtful whether you will actually achieve change.</a:t>
            </a:r>
          </a:p>
          <a:p>
            <a:pPr lvl="1">
              <a:spcBef>
                <a:spcPts val="500"/>
              </a:spcBef>
              <a:spcAft>
                <a:spcPts val="500"/>
              </a:spcAft>
              <a:buFont typeface="Arial"/>
              <a:buNone/>
            </a:pPr>
            <a:endParaRPr lang="en-US" sz="1200" baseline="0" dirty="0" smtClean="0">
              <a:latin typeface="+mn-lt"/>
            </a:endParaRPr>
          </a:p>
          <a:p>
            <a:pPr lvl="1">
              <a:spcBef>
                <a:spcPts val="500"/>
              </a:spcBef>
              <a:spcAft>
                <a:spcPts val="500"/>
              </a:spcAft>
              <a:buFont typeface="Arial"/>
              <a:buNone/>
            </a:pPr>
            <a:r>
              <a:rPr lang="en-US" sz="1200" baseline="0" dirty="0" smtClean="0">
                <a:latin typeface="+mn-lt"/>
              </a:rPr>
              <a:t>A big part of this is branding – you have to question whether programs based around climate change as a motivating factor have the ability to go to scale. May be better to focus on specific elements and ignore the branding.</a:t>
            </a:r>
          </a:p>
          <a:p>
            <a:pPr lvl="1">
              <a:spcBef>
                <a:spcPts val="500"/>
              </a:spcBef>
              <a:spcAft>
                <a:spcPts val="500"/>
              </a:spcAft>
              <a:buFont typeface="Arial"/>
              <a:buNone/>
            </a:pPr>
            <a:endParaRPr lang="en-US" sz="1200" baseline="0" dirty="0" smtClean="0">
              <a:latin typeface="+mn-lt"/>
            </a:endParaRPr>
          </a:p>
          <a:p>
            <a:pPr lvl="1">
              <a:spcBef>
                <a:spcPts val="500"/>
              </a:spcBef>
              <a:spcAft>
                <a:spcPts val="500"/>
              </a:spcAft>
              <a:buFont typeface="Arial"/>
              <a:buNone/>
            </a:pPr>
            <a:r>
              <a:rPr lang="en-US" sz="1200" baseline="0" dirty="0" smtClean="0">
                <a:latin typeface="+mn-lt"/>
              </a:rPr>
              <a:t>Diffusion Theory, with its identification of key audiences, such as Early Adopters, offers guidance but it is important to focus on behaviours or practices that you are seeking to change, not values. I’ll explore this more in the next complexity factor.</a:t>
            </a:r>
            <a:endParaRPr lang="en-US" sz="1200" dirty="0" smtClean="0">
              <a:latin typeface="+mn-lt"/>
            </a:endParaRPr>
          </a:p>
          <a:p>
            <a:pPr lvl="1">
              <a:spcBef>
                <a:spcPts val="500"/>
              </a:spcBef>
              <a:spcAft>
                <a:spcPts val="500"/>
              </a:spcAft>
              <a:buFont typeface="Arial"/>
              <a:buChar char="•"/>
            </a:pPr>
            <a:endParaRPr lang="en-US" sz="1200" dirty="0" smtClean="0">
              <a:latin typeface="+mn-lt"/>
            </a:endParaRPr>
          </a:p>
          <a:p>
            <a:pPr lvl="1">
              <a:spcBef>
                <a:spcPts val="500"/>
              </a:spcBef>
              <a:spcAft>
                <a:spcPts val="500"/>
              </a:spcAft>
              <a:buFont typeface="Arial"/>
              <a:buChar char="•"/>
            </a:pPr>
            <a:r>
              <a:rPr lang="en-US" sz="1200" dirty="0" smtClean="0">
                <a:latin typeface="+mn-lt"/>
              </a:rPr>
              <a:t>relative advantage</a:t>
            </a:r>
          </a:p>
          <a:p>
            <a:pPr lvl="1">
              <a:spcBef>
                <a:spcPts val="500"/>
              </a:spcBef>
              <a:spcAft>
                <a:spcPts val="500"/>
              </a:spcAft>
              <a:buFont typeface="Arial"/>
              <a:buChar char="•"/>
            </a:pPr>
            <a:r>
              <a:rPr lang="en-US" sz="1200" dirty="0" smtClean="0">
                <a:latin typeface="+mn-lt"/>
              </a:rPr>
              <a:t> compatibility</a:t>
            </a:r>
          </a:p>
          <a:p>
            <a:pPr lvl="1">
              <a:spcBef>
                <a:spcPts val="500"/>
              </a:spcBef>
              <a:spcAft>
                <a:spcPts val="500"/>
              </a:spcAft>
              <a:buFont typeface="Arial"/>
              <a:buChar char="•"/>
            </a:pPr>
            <a:r>
              <a:rPr lang="en-US" sz="1200" dirty="0" smtClean="0">
                <a:latin typeface="+mn-lt"/>
              </a:rPr>
              <a:t> complexity</a:t>
            </a:r>
          </a:p>
          <a:p>
            <a:pPr lvl="1">
              <a:spcBef>
                <a:spcPts val="500"/>
              </a:spcBef>
              <a:spcAft>
                <a:spcPts val="500"/>
              </a:spcAft>
              <a:buFont typeface="Arial"/>
              <a:buChar char="•"/>
            </a:pPr>
            <a:r>
              <a:rPr lang="en-US" sz="1200" dirty="0" smtClean="0">
                <a:latin typeface="+mn-lt"/>
              </a:rPr>
              <a:t> </a:t>
            </a:r>
            <a:r>
              <a:rPr lang="en-US" sz="1200" dirty="0" err="1" smtClean="0">
                <a:latin typeface="+mn-lt"/>
              </a:rPr>
              <a:t>trialability</a:t>
            </a:r>
            <a:endParaRPr lang="en-US" sz="1200" dirty="0" smtClean="0">
              <a:latin typeface="+mn-lt"/>
            </a:endParaRPr>
          </a:p>
          <a:p>
            <a:pPr lvl="1">
              <a:spcBef>
                <a:spcPts val="500"/>
              </a:spcBef>
              <a:spcAft>
                <a:spcPts val="500"/>
              </a:spcAft>
              <a:buFont typeface="Arial"/>
              <a:buChar char="•"/>
            </a:pPr>
            <a:r>
              <a:rPr lang="en-US" sz="1200" dirty="0" smtClean="0">
                <a:latin typeface="+mn-lt"/>
              </a:rPr>
              <a:t> observability </a:t>
            </a:r>
          </a:p>
          <a:p>
            <a:endParaRPr lang="en-AU" dirty="0"/>
          </a:p>
        </p:txBody>
      </p:sp>
      <p:sp>
        <p:nvSpPr>
          <p:cNvPr id="4" name="Slide Number Placeholder 3"/>
          <p:cNvSpPr>
            <a:spLocks noGrp="1"/>
          </p:cNvSpPr>
          <p:nvPr>
            <p:ph type="sldNum" sz="quarter" idx="10"/>
          </p:nvPr>
        </p:nvSpPr>
        <p:spPr/>
        <p:txBody>
          <a:bodyPr/>
          <a:lstStyle/>
          <a:p>
            <a:fld id="{6BD45454-8EBD-784D-AEC4-3B5E2DB57EFC}" type="slidenum">
              <a:rPr lang="en-US" smtClean="0"/>
              <a:t>15</a:t>
            </a:fld>
            <a:endParaRPr lang="en-US"/>
          </a:p>
        </p:txBody>
      </p:sp>
    </p:spTree>
    <p:extLst>
      <p:ext uri="{BB962C8B-B14F-4D97-AF65-F5344CB8AC3E}">
        <p14:creationId xmlns:p14="http://schemas.microsoft.com/office/powerpoint/2010/main" val="100526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Comprised of:</a:t>
            </a:r>
          </a:p>
          <a:p>
            <a:endParaRPr lang="en-US" dirty="0" smtClean="0"/>
          </a:p>
          <a:p>
            <a:r>
              <a:rPr lang="en-US" dirty="0" smtClean="0"/>
              <a:t>materials</a:t>
            </a:r>
          </a:p>
          <a:p>
            <a:r>
              <a:rPr lang="en-US" baseline="0" dirty="0" smtClean="0"/>
              <a:t>competencies and </a:t>
            </a:r>
          </a:p>
          <a:p>
            <a:r>
              <a:rPr lang="en-US" baseline="0" dirty="0" smtClean="0"/>
              <a:t>Meanings </a:t>
            </a:r>
          </a:p>
          <a:p>
            <a:endParaRPr lang="en-US" baseline="0" dirty="0" smtClean="0"/>
          </a:p>
          <a:p>
            <a:r>
              <a:rPr lang="en-US" baseline="0" dirty="0" smtClean="0"/>
              <a:t>Consider the example of someone cycling to work.</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16</a:t>
            </a:fld>
            <a:endParaRPr lang="en-US"/>
          </a:p>
        </p:txBody>
      </p:sp>
    </p:spTree>
    <p:extLst>
      <p:ext uri="{BB962C8B-B14F-4D97-AF65-F5344CB8AC3E}">
        <p14:creationId xmlns:p14="http://schemas.microsoft.com/office/powerpoint/2010/main" val="3229899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be aware that installing rooftop solar PV has become more common in recent years.</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17</a:t>
            </a:fld>
            <a:endParaRPr lang="en-US"/>
          </a:p>
        </p:txBody>
      </p:sp>
    </p:spTree>
    <p:extLst>
      <p:ext uri="{BB962C8B-B14F-4D97-AF65-F5344CB8AC3E}">
        <p14:creationId xmlns:p14="http://schemas.microsoft.com/office/powerpoint/2010/main" val="405708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voluntary response</a:t>
            </a:r>
            <a:r>
              <a:rPr lang="en-US" baseline="0" dirty="0" smtClean="0"/>
              <a:t> to climate change.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18</a:t>
            </a:fld>
            <a:endParaRPr lang="en-US"/>
          </a:p>
        </p:txBody>
      </p:sp>
    </p:spTree>
    <p:extLst>
      <p:ext uri="{BB962C8B-B14F-4D97-AF65-F5344CB8AC3E}">
        <p14:creationId xmlns:p14="http://schemas.microsoft.com/office/powerpoint/2010/main" val="82588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BD45454-8EBD-784D-AEC4-3B5E2DB57EFC}" type="slidenum">
              <a:rPr lang="en-US" smtClean="0"/>
              <a:t>19</a:t>
            </a:fld>
            <a:endParaRPr lang="en-US"/>
          </a:p>
        </p:txBody>
      </p:sp>
    </p:spTree>
    <p:extLst>
      <p:ext uri="{BB962C8B-B14F-4D97-AF65-F5344CB8AC3E}">
        <p14:creationId xmlns:p14="http://schemas.microsoft.com/office/powerpoint/2010/main" val="90436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be more like major retailers that anticipate</a:t>
            </a:r>
            <a:r>
              <a:rPr lang="en-US" baseline="0" dirty="0" smtClean="0"/>
              <a:t> the needs of their customers and build a relationship over time.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20</a:t>
            </a:fld>
            <a:endParaRPr lang="en-US"/>
          </a:p>
        </p:txBody>
      </p:sp>
    </p:spTree>
    <p:extLst>
      <p:ext uri="{BB962C8B-B14F-4D97-AF65-F5344CB8AC3E}">
        <p14:creationId xmlns:p14="http://schemas.microsoft.com/office/powerpoint/2010/main" val="112057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57188">
              <a:spcBef>
                <a:spcPts val="500"/>
              </a:spcBef>
              <a:spcAft>
                <a:spcPts val="500"/>
              </a:spcAft>
            </a:pPr>
            <a:r>
              <a:rPr lang="en-US" sz="1200" dirty="0" smtClean="0">
                <a:latin typeface="Times New Roman"/>
              </a:rPr>
              <a:t>Seek to better understand the complexity of climate change, as it relates directly to social marketing responses</a:t>
            </a:r>
          </a:p>
          <a:p>
            <a:pPr defTabSz="357188">
              <a:spcBef>
                <a:spcPts val="500"/>
              </a:spcBef>
              <a:spcAft>
                <a:spcPts val="500"/>
              </a:spcAft>
            </a:pPr>
            <a:endParaRPr lang="en-US" sz="1200" dirty="0" smtClean="0">
              <a:latin typeface="Times New Roman"/>
            </a:endParaRPr>
          </a:p>
          <a:p>
            <a:pPr defTabSz="357188">
              <a:spcBef>
                <a:spcPts val="500"/>
              </a:spcBef>
              <a:spcAft>
                <a:spcPts val="500"/>
              </a:spcAft>
            </a:pPr>
            <a:r>
              <a:rPr lang="en-US" sz="1200" b="1" dirty="0" smtClean="0">
                <a:latin typeface="Times New Roman"/>
              </a:rPr>
              <a:t>and</a:t>
            </a:r>
          </a:p>
          <a:p>
            <a:pPr defTabSz="357188">
              <a:spcBef>
                <a:spcPts val="500"/>
              </a:spcBef>
              <a:spcAft>
                <a:spcPts val="500"/>
              </a:spcAft>
            </a:pPr>
            <a:endParaRPr lang="en-US" sz="1200" dirty="0" smtClean="0">
              <a:latin typeface="Times New Roman"/>
            </a:endParaRPr>
          </a:p>
          <a:p>
            <a:pPr defTabSz="357188">
              <a:spcBef>
                <a:spcPts val="500"/>
              </a:spcBef>
              <a:spcAft>
                <a:spcPts val="500"/>
              </a:spcAft>
            </a:pPr>
            <a:r>
              <a:rPr lang="en-US" sz="1200" dirty="0" smtClean="0">
                <a:latin typeface="Times New Roman"/>
              </a:rPr>
              <a:t>Assess whether social marketing approaches meet that complexity designers assess and meet these complexity demands?</a:t>
            </a:r>
          </a:p>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2</a:t>
            </a:fld>
            <a:endParaRPr lang="en-US"/>
          </a:p>
        </p:txBody>
      </p:sp>
    </p:spTree>
    <p:extLst>
      <p:ext uri="{BB962C8B-B14F-4D97-AF65-F5344CB8AC3E}">
        <p14:creationId xmlns:p14="http://schemas.microsoft.com/office/powerpoint/2010/main" val="22552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21</a:t>
            </a:fld>
            <a:endParaRPr lang="en-US"/>
          </a:p>
        </p:txBody>
      </p:sp>
    </p:spTree>
    <p:extLst>
      <p:ext uri="{BB962C8B-B14F-4D97-AF65-F5344CB8AC3E}">
        <p14:creationId xmlns:p14="http://schemas.microsoft.com/office/powerpoint/2010/main" val="225648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1980s, </a:t>
            </a:r>
            <a:r>
              <a:rPr lang="en-US" dirty="0" smtClean="0"/>
              <a:t>Australian government responses are at all levels – Federal, state and local – and address all sectors of society and the economy.</a:t>
            </a:r>
          </a:p>
          <a:p>
            <a:endParaRPr lang="en-US" dirty="0" smtClean="0"/>
          </a:p>
          <a:p>
            <a:r>
              <a:rPr lang="en-US" dirty="0" smtClean="0"/>
              <a:t>Incentives – generous feed-in tariffs to support rooftop solar</a:t>
            </a:r>
          </a:p>
          <a:p>
            <a:r>
              <a:rPr lang="en-US" dirty="0" smtClean="0"/>
              <a:t>Regulatory – such as. carbon pricing</a:t>
            </a:r>
          </a:p>
          <a:p>
            <a:r>
              <a:rPr lang="en-US" dirty="0" smtClean="0"/>
              <a:t>Behaviour</a:t>
            </a:r>
            <a:r>
              <a:rPr lang="en-US" baseline="0" dirty="0" smtClean="0"/>
              <a:t> change – ranging from the large scale TravelSmart and LivingSmart programs in WA, to much smaller approaches at local government level, such as workshops on related issues, such as energy conservation.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BD45454-8EBD-784D-AEC4-3B5E2DB57EFC}" type="slidenum">
              <a:rPr lang="en-US" smtClean="0"/>
              <a:t>4</a:t>
            </a:fld>
            <a:endParaRPr lang="en-US"/>
          </a:p>
        </p:txBody>
      </p:sp>
    </p:spTree>
    <p:extLst>
      <p:ext uri="{BB962C8B-B14F-4D97-AF65-F5344CB8AC3E}">
        <p14:creationId xmlns:p14="http://schemas.microsoft.com/office/powerpoint/2010/main" val="334353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address climate change or ignore it?</a:t>
            </a:r>
          </a:p>
          <a:p>
            <a:endParaRPr lang="en-US" dirty="0" smtClean="0"/>
          </a:p>
          <a:p>
            <a:r>
              <a:rPr lang="en-US" dirty="0" smtClean="0"/>
              <a:t>Many of the</a:t>
            </a:r>
            <a:r>
              <a:rPr lang="en-US" baseline="0" dirty="0" smtClean="0"/>
              <a:t> traditional models of voluntary climate change response programs have been based on a variation of this model, with limited success.</a:t>
            </a:r>
          </a:p>
          <a:p>
            <a:endParaRPr lang="en-US" baseline="0" dirty="0" smtClean="0"/>
          </a:p>
          <a:p>
            <a:r>
              <a:rPr lang="en-US" baseline="0" dirty="0" smtClean="0"/>
              <a:t>The problem may be that there is only a limited number of people who respond to this idea of climate change as a </a:t>
            </a:r>
            <a:r>
              <a:rPr lang="en-US" baseline="0" dirty="0" err="1" smtClean="0"/>
              <a:t>mobilising</a:t>
            </a:r>
            <a:r>
              <a:rPr lang="en-US" baseline="0" dirty="0" smtClean="0"/>
              <a:t> influence. It brings a moral dimension, which as I’ll talk about later, can be problematic.</a:t>
            </a:r>
          </a:p>
          <a:p>
            <a:endParaRPr lang="en-US" dirty="0" smtClean="0"/>
          </a:p>
          <a:p>
            <a:endParaRPr lang="en-US" dirty="0" smtClean="0"/>
          </a:p>
          <a:p>
            <a:r>
              <a:rPr lang="en-US" dirty="0" smtClean="0"/>
              <a:t>How do we consider the role of individuals?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a:rPr>
              <a:t>We are rational, decision-making agents in control of our destiny.</a:t>
            </a:r>
          </a:p>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5</a:t>
            </a:fld>
            <a:endParaRPr lang="en-US"/>
          </a:p>
        </p:txBody>
      </p:sp>
    </p:spTree>
    <p:extLst>
      <p:ext uri="{BB962C8B-B14F-4D97-AF65-F5344CB8AC3E}">
        <p14:creationId xmlns:p14="http://schemas.microsoft.com/office/powerpoint/2010/main" val="344131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a:t>
            </a:r>
            <a:r>
              <a:rPr lang="en-US" baseline="0" dirty="0" smtClean="0"/>
              <a:t> traditional models of voluntary climate change response programs have been based on a variation of this model, with limited success.</a:t>
            </a:r>
          </a:p>
          <a:p>
            <a:endParaRPr lang="en-US" baseline="0" dirty="0" smtClean="0"/>
          </a:p>
          <a:p>
            <a:r>
              <a:rPr lang="en-US" baseline="0" dirty="0" smtClean="0"/>
              <a:t>The problem may be that there is only a limited number of people who respond to this idea of climate change as a </a:t>
            </a:r>
            <a:r>
              <a:rPr lang="en-US" baseline="0" dirty="0" err="1" smtClean="0"/>
              <a:t>mobilising</a:t>
            </a:r>
            <a:r>
              <a:rPr lang="en-US" baseline="0" dirty="0" smtClean="0"/>
              <a:t> influence. It brings a moral dimension, which as I’ll talk about later, can be problematic.</a:t>
            </a:r>
          </a:p>
          <a:p>
            <a:endParaRPr lang="en-US" baseline="0" dirty="0" smtClean="0"/>
          </a:p>
          <a:p>
            <a:r>
              <a:rPr lang="en-US" baseline="0" dirty="0" smtClean="0"/>
              <a:t>But when considering whether to talk about climate change at all in the context of voluntary responses, there are alternatives </a:t>
            </a:r>
            <a:r>
              <a:rPr lang="en-US" baseline="0" dirty="0" smtClean="0">
                <a:latin typeface="Wingdings"/>
                <a:ea typeface="Wingdings"/>
                <a:cs typeface="Wingdings"/>
                <a:sym typeface="Wingdings"/>
              </a:rPr>
              <a:t></a:t>
            </a:r>
          </a:p>
          <a:p>
            <a:endParaRPr lang="en-US" baseline="0" dirty="0" smtClean="0">
              <a:latin typeface="Wingdings"/>
              <a:ea typeface="Wingdings"/>
              <a:cs typeface="Wingdings"/>
              <a:sym typeface="Wingdings"/>
            </a:endParaRPr>
          </a:p>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6</a:t>
            </a:fld>
            <a:endParaRPr lang="en-US"/>
          </a:p>
        </p:txBody>
      </p:sp>
    </p:spTree>
    <p:extLst>
      <p:ext uri="{BB962C8B-B14F-4D97-AF65-F5344CB8AC3E}">
        <p14:creationId xmlns:p14="http://schemas.microsoft.com/office/powerpoint/2010/main" val="94486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Emerged from wicked problems,</a:t>
            </a:r>
            <a:r>
              <a:rPr lang="en-US" baseline="0" dirty="0" smtClean="0"/>
              <a:t> which themselves emerged in the late 1960s. As we solved easier, often technical problems (such as how to install sewerage to a city, we moved onto more intractable problems that involved a range of interlocking complexities, such as how to solve poverty?</a:t>
            </a:r>
          </a:p>
          <a:p>
            <a:endParaRPr lang="en-US" baseline="0" dirty="0" smtClean="0"/>
          </a:p>
          <a:p>
            <a:r>
              <a:rPr lang="en-US" baseline="0" dirty="0" smtClean="0"/>
              <a:t>Super wicked problems advance this specifically for climate change </a:t>
            </a:r>
            <a:r>
              <a:rPr lang="en-US" dirty="0" smtClean="0"/>
              <a:t>Consists of four complexity problems.</a:t>
            </a:r>
          </a:p>
          <a:p>
            <a:endParaRPr lang="en-US" dirty="0" smtClean="0"/>
          </a:p>
          <a:p>
            <a:r>
              <a:rPr lang="en-US" dirty="0" smtClean="0"/>
              <a:t>Now, I’ll examine each of these complexity factors and their implications for voluntary responses to climate change.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7</a:t>
            </a:fld>
            <a:endParaRPr lang="en-US"/>
          </a:p>
        </p:txBody>
      </p:sp>
    </p:spTree>
    <p:extLst>
      <p:ext uri="{BB962C8B-B14F-4D97-AF65-F5344CB8AC3E}">
        <p14:creationId xmlns:p14="http://schemas.microsoft.com/office/powerpoint/2010/main" val="220023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change is unique as a problem as it contributes to its own future growth through a series of bio-feedback loops.</a:t>
            </a:r>
          </a:p>
          <a:p>
            <a:endParaRPr lang="en-US" dirty="0" smtClean="0"/>
          </a:p>
          <a:p>
            <a:r>
              <a:rPr lang="en-US" dirty="0" smtClean="0"/>
              <a:t>For</a:t>
            </a:r>
            <a:r>
              <a:rPr lang="en-US" baseline="0" dirty="0" smtClean="0"/>
              <a:t> example, </a:t>
            </a:r>
            <a:r>
              <a:rPr lang="en-US" dirty="0" smtClean="0"/>
              <a:t>as the earth warms, the Siberian permafrost is melting releasing an average 3.8 million tons of methane</a:t>
            </a:r>
            <a:r>
              <a:rPr lang="en-US" baseline="0" dirty="0" smtClean="0"/>
              <a:t> which had previously been trapped, adding further to exponential growth in greenhouse gases.</a:t>
            </a:r>
          </a:p>
          <a:p>
            <a:endParaRPr lang="en-US" baseline="0" dirty="0" smtClean="0"/>
          </a:p>
          <a:p>
            <a:r>
              <a:rPr lang="en-US" baseline="0" dirty="0" smtClean="0"/>
              <a:t>We are not only moving towards a dangerous climate future; it is also moving towards us.</a:t>
            </a:r>
          </a:p>
          <a:p>
            <a:endParaRPr lang="en-US" baseline="0" dirty="0" smtClean="0"/>
          </a:p>
          <a:p>
            <a:r>
              <a:rPr lang="en-US" baseline="0" dirty="0" smtClean="0"/>
              <a:t>In addition, as the impacts of climate change grow in severity, the scale of the problem can be challenging for individuals to consider.</a:t>
            </a:r>
          </a:p>
          <a:p>
            <a:endParaRPr lang="en-US" baseline="0" dirty="0" smtClean="0"/>
          </a:p>
        </p:txBody>
      </p:sp>
      <p:sp>
        <p:nvSpPr>
          <p:cNvPr id="4" name="Slide Number Placeholder 3"/>
          <p:cNvSpPr>
            <a:spLocks noGrp="1"/>
          </p:cNvSpPr>
          <p:nvPr>
            <p:ph type="sldNum" sz="quarter" idx="10"/>
          </p:nvPr>
        </p:nvSpPr>
        <p:spPr/>
        <p:txBody>
          <a:bodyPr/>
          <a:lstStyle/>
          <a:p>
            <a:fld id="{6BD45454-8EBD-784D-AEC4-3B5E2DB57EFC}" type="slidenum">
              <a:rPr lang="en-US" smtClean="0"/>
              <a:t>8</a:t>
            </a:fld>
            <a:endParaRPr lang="en-US"/>
          </a:p>
        </p:txBody>
      </p:sp>
    </p:spTree>
    <p:extLst>
      <p:ext uri="{BB962C8B-B14F-4D97-AF65-F5344CB8AC3E}">
        <p14:creationId xmlns:p14="http://schemas.microsoft.com/office/powerpoint/2010/main" val="64707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wide range of individual and social barriers to people taking action on climate change, including these listed.</a:t>
            </a:r>
          </a:p>
          <a:p>
            <a:endParaRPr lang="en-US" dirty="0" smtClean="0"/>
          </a:p>
          <a:p>
            <a:r>
              <a:rPr lang="en-US" dirty="0" smtClean="0"/>
              <a:t>Currently,</a:t>
            </a:r>
            <a:r>
              <a:rPr lang="en-US" baseline="0" dirty="0" smtClean="0"/>
              <a:t> it is to our financial benefit not to act, though this is shifting in some areas, such as solar that I’ve already mentioned.</a:t>
            </a:r>
          </a:p>
          <a:p>
            <a:endParaRPr lang="en-US" baseline="0" dirty="0" smtClean="0"/>
          </a:p>
          <a:p>
            <a:r>
              <a:rPr lang="en-US" baseline="0" dirty="0" smtClean="0"/>
              <a:t>Identification with the issue – this comes back to those key considerations I mentioned earlier: the role of climate change and the role of the individual.</a:t>
            </a:r>
          </a:p>
          <a:p>
            <a:endParaRPr lang="en-US" baseline="0" dirty="0" smtClean="0"/>
          </a:p>
          <a:p>
            <a:r>
              <a:rPr lang="en-US" baseline="0" dirty="0" smtClean="0"/>
              <a:t>When responding to climate change we tend to be guided by our </a:t>
            </a:r>
            <a:r>
              <a:rPr lang="en-US" dirty="0" smtClean="0"/>
              <a:t>their own personal values and ideologies as by facts</a:t>
            </a:r>
            <a:r>
              <a:rPr lang="en-US" baseline="0" dirty="0" smtClean="0"/>
              <a:t> when thinking about the science. It should be noted that this also varies between countries – the most extreme examples of this are in Anglo-Saxon countries including the US, Australia, Canada and the UK.</a:t>
            </a:r>
          </a:p>
          <a:p>
            <a:endParaRPr lang="en-US" baseline="0" dirty="0" smtClean="0"/>
          </a:p>
          <a:p>
            <a:r>
              <a:rPr lang="en-US" baseline="0" dirty="0" smtClean="0"/>
              <a:t>As for our practices – we don’t think of turning on the air conditioner as energy consumption, we think of it as wanting to be cool.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 contested discourse, people are guided as much by, and so </a:t>
            </a:r>
            <a:r>
              <a:rPr lang="en-US" sz="1200" dirty="0" smtClean="0">
                <a:latin typeface="Times New Roman"/>
              </a:rPr>
              <a:t>this proves a real challenge for some engagement models, such as the Information-Deficit Model.</a:t>
            </a:r>
          </a:p>
          <a:p>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9</a:t>
            </a:fld>
            <a:endParaRPr lang="en-US"/>
          </a:p>
        </p:txBody>
      </p:sp>
    </p:spTree>
    <p:extLst>
      <p:ext uri="{BB962C8B-B14F-4D97-AF65-F5344CB8AC3E}">
        <p14:creationId xmlns:p14="http://schemas.microsoft.com/office/powerpoint/2010/main" val="310120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want us to act to help deliver more effective policy outcomes.</a:t>
            </a:r>
          </a:p>
          <a:p>
            <a:endParaRPr lang="en-US" dirty="0" smtClean="0"/>
          </a:p>
          <a:p>
            <a:r>
              <a:rPr lang="en-US" dirty="0" smtClean="0"/>
              <a:t>The intensity of this relationship varies from the arguably more involved form of the Third Way, popular with </a:t>
            </a:r>
            <a:r>
              <a:rPr lang="en-US" dirty="0" err="1" smtClean="0"/>
              <a:t>centre</a:t>
            </a:r>
            <a:r>
              <a:rPr lang="en-US" dirty="0" smtClean="0"/>
              <a:t> left governments since the 1990s, with its emphasis on mutual obligations of citizen and state, to lighter touch approaches, such as the Green Army of</a:t>
            </a:r>
            <a:r>
              <a:rPr lang="en-US" baseline="0" dirty="0" smtClean="0"/>
              <a:t> the current Federal Government.</a:t>
            </a:r>
          </a:p>
          <a:p>
            <a:endParaRPr lang="en-US" baseline="0" dirty="0" smtClean="0"/>
          </a:p>
          <a:p>
            <a:r>
              <a:rPr lang="en-US" baseline="0" dirty="0" smtClean="0"/>
              <a:t>This approach has been made more difficult by declining levels of trust in government and fluctuating levels of support for action on climate change.</a:t>
            </a:r>
          </a:p>
          <a:p>
            <a:endParaRPr lang="en-US" baseline="0" dirty="0" smtClean="0"/>
          </a:p>
          <a:p>
            <a:r>
              <a:rPr lang="en-US" baseline="0" dirty="0" smtClean="0"/>
              <a:t>Finally, as both state and federal governments have withdrawn from the arena of tackling climate change, it has been left to local government to step up. As we shall see, local governments may not be adequately resourced to tackle a global issue, but they do have certain advantages when dealing with the impacts of climate change.</a:t>
            </a:r>
            <a:endParaRPr lang="en-US" dirty="0"/>
          </a:p>
        </p:txBody>
      </p:sp>
      <p:sp>
        <p:nvSpPr>
          <p:cNvPr id="4" name="Slide Number Placeholder 3"/>
          <p:cNvSpPr>
            <a:spLocks noGrp="1"/>
          </p:cNvSpPr>
          <p:nvPr>
            <p:ph type="sldNum" sz="quarter" idx="10"/>
          </p:nvPr>
        </p:nvSpPr>
        <p:spPr/>
        <p:txBody>
          <a:bodyPr/>
          <a:lstStyle/>
          <a:p>
            <a:fld id="{6BD45454-8EBD-784D-AEC4-3B5E2DB57EFC}" type="slidenum">
              <a:rPr lang="en-US" smtClean="0"/>
              <a:t>10</a:t>
            </a:fld>
            <a:endParaRPr lang="en-US"/>
          </a:p>
        </p:txBody>
      </p:sp>
    </p:spTree>
    <p:extLst>
      <p:ext uri="{BB962C8B-B14F-4D97-AF65-F5344CB8AC3E}">
        <p14:creationId xmlns:p14="http://schemas.microsoft.com/office/powerpoint/2010/main" val="298324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B188FAF-CD00-5047-99F3-D1E47BE9F5B0}" type="datetimeFigureOut">
              <a:rPr lang="en-US" smtClean="0"/>
              <a:pPr/>
              <a:t>20/04/15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188FAF-CD00-5047-99F3-D1E47BE9F5B0}" type="datetimeFigureOut">
              <a:rPr lang="en-US" smtClean="0"/>
              <a:pPr/>
              <a:t>20/04/15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188FAF-CD00-5047-99F3-D1E47BE9F5B0}" type="datetimeFigureOut">
              <a:rPr lang="en-US" smtClean="0"/>
              <a:pPr/>
              <a:t>20/04/15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188FAF-CD00-5047-99F3-D1E47BE9F5B0}" type="datetimeFigureOut">
              <a:rPr lang="en-US" smtClean="0"/>
              <a:pPr/>
              <a:t>20/04/15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B188FAF-CD00-5047-99F3-D1E47BE9F5B0}" type="datetimeFigureOut">
              <a:rPr lang="en-US" smtClean="0"/>
              <a:pPr/>
              <a:t>20/04/15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B188FAF-CD00-5047-99F3-D1E47BE9F5B0}" type="datetimeFigureOut">
              <a:rPr lang="en-US" smtClean="0"/>
              <a:pPr/>
              <a:t>20/04/15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B188FAF-CD00-5047-99F3-D1E47BE9F5B0}" type="datetimeFigureOut">
              <a:rPr lang="en-US" smtClean="0"/>
              <a:pPr/>
              <a:t>20/04/15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B188FAF-CD00-5047-99F3-D1E47BE9F5B0}" type="datetimeFigureOut">
              <a:rPr lang="en-US" smtClean="0"/>
              <a:pPr/>
              <a:t>20/04/15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88FAF-CD00-5047-99F3-D1E47BE9F5B0}" type="datetimeFigureOut">
              <a:rPr lang="en-US" smtClean="0"/>
              <a:pPr/>
              <a:t>20/04/15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B188FAF-CD00-5047-99F3-D1E47BE9F5B0}" type="datetimeFigureOut">
              <a:rPr lang="en-US" smtClean="0"/>
              <a:pPr/>
              <a:t>20/04/15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B188FAF-CD00-5047-99F3-D1E47BE9F5B0}" type="datetimeFigureOut">
              <a:rPr lang="en-US" smtClean="0"/>
              <a:pPr/>
              <a:t>20/04/15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9FA2-462F-2A47-9DF3-3034FD6CC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88FAF-CD00-5047-99F3-D1E47BE9F5B0}" type="datetimeFigureOut">
              <a:rPr lang="en-US" smtClean="0"/>
              <a:pPr/>
              <a:t>20/04/15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79FA2-462F-2A47-9DF3-3034FD6CC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041231"/>
            <a:ext cx="8280283" cy="3724097"/>
          </a:xfrm>
          <a:prstGeom prst="rect">
            <a:avLst/>
          </a:prstGeom>
          <a:noFill/>
        </p:spPr>
        <p:txBody>
          <a:bodyPr wrap="square" rtlCol="0">
            <a:spAutoFit/>
          </a:bodyPr>
          <a:lstStyle/>
          <a:p>
            <a:endParaRPr lang="en-AU" sz="3200" dirty="0" smtClean="0">
              <a:latin typeface="Times New Roman"/>
              <a:cs typeface="Times New Roman"/>
            </a:endParaRPr>
          </a:p>
          <a:p>
            <a:r>
              <a:rPr lang="en-AU" sz="3200" dirty="0" smtClean="0">
                <a:latin typeface="Times New Roman"/>
                <a:cs typeface="Times New Roman"/>
              </a:rPr>
              <a:t>If </a:t>
            </a:r>
            <a:r>
              <a:rPr lang="en-AU" sz="3200" dirty="0">
                <a:latin typeface="Times New Roman"/>
                <a:cs typeface="Times New Roman"/>
              </a:rPr>
              <a:t>climate change is a super wicked problem, </a:t>
            </a:r>
            <a:r>
              <a:rPr lang="en-AU" sz="3200" dirty="0" smtClean="0">
                <a:latin typeface="Times New Roman"/>
                <a:cs typeface="Times New Roman"/>
              </a:rPr>
              <a:t>     is </a:t>
            </a:r>
            <a:r>
              <a:rPr lang="en-AU" sz="3200" dirty="0">
                <a:latin typeface="Times New Roman"/>
                <a:cs typeface="Times New Roman"/>
              </a:rPr>
              <a:t>social marketing a super wicked solution?</a:t>
            </a:r>
          </a:p>
          <a:p>
            <a:endParaRPr lang="en-US" sz="3600" dirty="0" smtClean="0">
              <a:latin typeface="Times New Roman"/>
            </a:endParaRPr>
          </a:p>
          <a:p>
            <a:endParaRPr lang="en-US" sz="3600" dirty="0" smtClean="0">
              <a:latin typeface="Times New Roman"/>
            </a:endParaRPr>
          </a:p>
          <a:p>
            <a:endParaRPr lang="en-US" sz="3600" dirty="0" smtClean="0">
              <a:latin typeface="Times New Roman"/>
            </a:endParaRPr>
          </a:p>
          <a:p>
            <a:r>
              <a:rPr lang="en-US" sz="3200" dirty="0" smtClean="0">
                <a:latin typeface="Times New Roman"/>
              </a:rPr>
              <a:t>David Meiklejohn</a:t>
            </a:r>
            <a:endParaRPr lang="en-AU" sz="3200"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5330187" cy="3475311"/>
          </a:xfrm>
          <a:prstGeom prst="rect">
            <a:avLst/>
          </a:prstGeom>
          <a:noFill/>
        </p:spPr>
        <p:txBody>
          <a:bodyPr wrap="square" rtlCol="0">
            <a:spAutoFit/>
          </a:bodyPr>
          <a:lstStyle/>
          <a:p>
            <a:r>
              <a:rPr lang="en-US" sz="2000" b="1" dirty="0">
                <a:latin typeface="Helvetica" pitchFamily="34" charset="0"/>
              </a:rPr>
              <a:t>Weak or Non-Existent Central Authority</a:t>
            </a:r>
          </a:p>
          <a:p>
            <a:endParaRPr lang="en-US" sz="1600" dirty="0" smtClean="0">
              <a:latin typeface="Times New Roman"/>
            </a:endParaRPr>
          </a:p>
          <a:p>
            <a:pPr>
              <a:spcBef>
                <a:spcPts val="500"/>
              </a:spcBef>
              <a:spcAft>
                <a:spcPts val="500"/>
              </a:spcAft>
            </a:pPr>
            <a:r>
              <a:rPr lang="en-US" sz="2400" dirty="0">
                <a:latin typeface="Times New Roman"/>
              </a:rPr>
              <a:t>Government wants individuals to act</a:t>
            </a:r>
            <a:r>
              <a:rPr lang="en-US" sz="2400" dirty="0" smtClean="0">
                <a:latin typeface="Times New Roman"/>
              </a:rPr>
              <a:t>.</a:t>
            </a:r>
          </a:p>
          <a:p>
            <a:pPr>
              <a:spcBef>
                <a:spcPts val="500"/>
              </a:spcBef>
              <a:spcAft>
                <a:spcPts val="500"/>
              </a:spcAft>
            </a:pPr>
            <a:endParaRPr lang="en-US" sz="1400" dirty="0">
              <a:latin typeface="Times New Roman"/>
            </a:endParaRPr>
          </a:p>
          <a:p>
            <a:pPr>
              <a:spcBef>
                <a:spcPts val="500"/>
              </a:spcBef>
              <a:spcAft>
                <a:spcPts val="500"/>
              </a:spcAft>
            </a:pPr>
            <a:r>
              <a:rPr lang="en-US" sz="2400" dirty="0" smtClean="0">
                <a:latin typeface="Times New Roman"/>
              </a:rPr>
              <a:t>Complicated by declining trust and fluctuating levels of support for action.</a:t>
            </a:r>
          </a:p>
          <a:p>
            <a:pPr>
              <a:spcBef>
                <a:spcPts val="500"/>
              </a:spcBef>
              <a:spcAft>
                <a:spcPts val="500"/>
              </a:spcAft>
            </a:pPr>
            <a:endParaRPr lang="en-US" sz="1400" dirty="0" smtClean="0">
              <a:latin typeface="Times New Roman"/>
            </a:endParaRPr>
          </a:p>
          <a:p>
            <a:pPr>
              <a:spcBef>
                <a:spcPts val="500"/>
              </a:spcBef>
              <a:spcAft>
                <a:spcPts val="500"/>
              </a:spcAft>
            </a:pPr>
            <a:r>
              <a:rPr lang="en-US" sz="2400" dirty="0" smtClean="0">
                <a:latin typeface="Times New Roman"/>
              </a:rPr>
              <a:t>Increasing role of local government.</a:t>
            </a:r>
          </a:p>
          <a:p>
            <a:pPr>
              <a:spcBef>
                <a:spcPts val="500"/>
              </a:spcBef>
              <a:spcAft>
                <a:spcPts val="500"/>
              </a:spcAft>
            </a:pPr>
            <a:endParaRPr lang="en-US" sz="1400" dirty="0">
              <a:latin typeface="Times New Roman"/>
            </a:endParaRPr>
          </a:p>
        </p:txBody>
      </p:sp>
      <p:grpSp>
        <p:nvGrpSpPr>
          <p:cNvPr id="11" name="Group 10"/>
          <p:cNvGrpSpPr/>
          <p:nvPr/>
        </p:nvGrpSpPr>
        <p:grpSpPr>
          <a:xfrm>
            <a:off x="5760095" y="1688832"/>
            <a:ext cx="2952328" cy="2516663"/>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504" y="1700808"/>
            <a:ext cx="2524064" cy="2516663"/>
          </a:xfrm>
          <a:prstGeom prst="rect">
            <a:avLst/>
          </a:prstGeom>
        </p:spPr>
      </p:pic>
      <p:sp>
        <p:nvSpPr>
          <p:cNvPr id="14" name="TextBox 13"/>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Oliver 2014, Chubb 2014</a:t>
            </a:r>
            <a:endParaRPr lang="en-US" sz="1600" dirty="0">
              <a:latin typeface="Times New Roman"/>
              <a:cs typeface="Times New Roman"/>
            </a:endParaRPr>
          </a:p>
        </p:txBody>
      </p:sp>
      <p:graphicFrame>
        <p:nvGraphicFramePr>
          <p:cNvPr id="15" name="Table 14"/>
          <p:cNvGraphicFramePr>
            <a:graphicFrameLocks noGrp="1"/>
          </p:cNvGraphicFramePr>
          <p:nvPr>
            <p:extLst>
              <p:ext uri="{D42A27DB-BD31-4B8C-83A1-F6EECF244321}">
                <p14:modId xmlns:p14="http://schemas.microsoft.com/office/powerpoint/2010/main" val="2980295957"/>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47276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052736"/>
            <a:ext cx="5330187" cy="400110"/>
          </a:xfrm>
          <a:prstGeom prst="rect">
            <a:avLst/>
          </a:prstGeom>
          <a:noFill/>
        </p:spPr>
        <p:txBody>
          <a:bodyPr wrap="square" rtlCol="0">
            <a:spAutoFit/>
          </a:bodyPr>
          <a:lstStyle/>
          <a:p>
            <a:r>
              <a:rPr lang="en-US" sz="2000" b="1" dirty="0" smtClean="0">
                <a:latin typeface="Helvetica" pitchFamily="34" charset="0"/>
              </a:rPr>
              <a:t>Fluctuating Public Support</a:t>
            </a:r>
            <a:endParaRPr lang="en-US" sz="2000" b="1" dirty="0">
              <a:latin typeface="Helvetica"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99677596"/>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pic>
        <p:nvPicPr>
          <p:cNvPr id="2" name="Picture 1" descr="Screen Shot 2015-04-19 at 6.44.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772816"/>
            <a:ext cx="7164288" cy="3816424"/>
          </a:xfrm>
          <a:prstGeom prst="rect">
            <a:avLst/>
          </a:prstGeom>
        </p:spPr>
      </p:pic>
    </p:spTree>
    <p:extLst>
      <p:ext uri="{BB962C8B-B14F-4D97-AF65-F5344CB8AC3E}">
        <p14:creationId xmlns:p14="http://schemas.microsoft.com/office/powerpoint/2010/main" val="35415289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5330187" cy="3475311"/>
          </a:xfrm>
          <a:prstGeom prst="rect">
            <a:avLst/>
          </a:prstGeom>
          <a:noFill/>
        </p:spPr>
        <p:txBody>
          <a:bodyPr wrap="square" rtlCol="0">
            <a:spAutoFit/>
          </a:bodyPr>
          <a:lstStyle/>
          <a:p>
            <a:r>
              <a:rPr lang="en-US" sz="2000" b="1" dirty="0">
                <a:latin typeface="Helvetica" pitchFamily="34" charset="0"/>
              </a:rPr>
              <a:t>Weak or Non-Existent Central Authority</a:t>
            </a:r>
          </a:p>
          <a:p>
            <a:endParaRPr lang="en-US" sz="1600" dirty="0" smtClean="0">
              <a:latin typeface="Times New Roman"/>
            </a:endParaRPr>
          </a:p>
          <a:p>
            <a:pPr>
              <a:spcBef>
                <a:spcPts val="500"/>
              </a:spcBef>
              <a:spcAft>
                <a:spcPts val="500"/>
              </a:spcAft>
            </a:pPr>
            <a:r>
              <a:rPr lang="en-US" sz="2400" dirty="0">
                <a:latin typeface="Times New Roman"/>
              </a:rPr>
              <a:t>Government wants individuals to act</a:t>
            </a:r>
            <a:r>
              <a:rPr lang="en-US" sz="2400" dirty="0" smtClean="0">
                <a:latin typeface="Times New Roman"/>
              </a:rPr>
              <a:t>.</a:t>
            </a:r>
          </a:p>
          <a:p>
            <a:pPr>
              <a:spcBef>
                <a:spcPts val="500"/>
              </a:spcBef>
              <a:spcAft>
                <a:spcPts val="500"/>
              </a:spcAft>
            </a:pPr>
            <a:endParaRPr lang="en-US" sz="1400" dirty="0">
              <a:latin typeface="Times New Roman"/>
            </a:endParaRPr>
          </a:p>
          <a:p>
            <a:pPr>
              <a:spcBef>
                <a:spcPts val="500"/>
              </a:spcBef>
              <a:spcAft>
                <a:spcPts val="500"/>
              </a:spcAft>
            </a:pPr>
            <a:r>
              <a:rPr lang="en-US" sz="2400" dirty="0" smtClean="0">
                <a:latin typeface="Times New Roman"/>
              </a:rPr>
              <a:t>Complicated by declining trust and fluctuating levels of support for action.</a:t>
            </a:r>
          </a:p>
          <a:p>
            <a:pPr>
              <a:spcBef>
                <a:spcPts val="500"/>
              </a:spcBef>
              <a:spcAft>
                <a:spcPts val="500"/>
              </a:spcAft>
            </a:pPr>
            <a:endParaRPr lang="en-US" sz="1400" dirty="0" smtClean="0">
              <a:latin typeface="Times New Roman"/>
            </a:endParaRPr>
          </a:p>
          <a:p>
            <a:pPr>
              <a:spcBef>
                <a:spcPts val="500"/>
              </a:spcBef>
              <a:spcAft>
                <a:spcPts val="500"/>
              </a:spcAft>
            </a:pPr>
            <a:r>
              <a:rPr lang="en-US" sz="2400" dirty="0" smtClean="0">
                <a:latin typeface="Times New Roman"/>
              </a:rPr>
              <a:t>Increasing role of local government.</a:t>
            </a:r>
          </a:p>
          <a:p>
            <a:pPr>
              <a:spcBef>
                <a:spcPts val="500"/>
              </a:spcBef>
              <a:spcAft>
                <a:spcPts val="500"/>
              </a:spcAft>
            </a:pPr>
            <a:endParaRPr lang="en-US" sz="1400" dirty="0">
              <a:latin typeface="Times New Roman"/>
            </a:endParaRPr>
          </a:p>
        </p:txBody>
      </p:sp>
      <p:grpSp>
        <p:nvGrpSpPr>
          <p:cNvPr id="11" name="Group 10"/>
          <p:cNvGrpSpPr/>
          <p:nvPr/>
        </p:nvGrpSpPr>
        <p:grpSpPr>
          <a:xfrm>
            <a:off x="5760095" y="1688832"/>
            <a:ext cx="2952328" cy="2516663"/>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504" y="1700808"/>
            <a:ext cx="2524064" cy="2516663"/>
          </a:xfrm>
          <a:prstGeom prst="rect">
            <a:avLst/>
          </a:prstGeom>
        </p:spPr>
      </p:pic>
      <p:sp>
        <p:nvSpPr>
          <p:cNvPr id="14" name="TextBox 13"/>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Oliver 2014, Chubb 2014</a:t>
            </a:r>
            <a:endParaRPr lang="en-US" sz="1600" dirty="0">
              <a:latin typeface="Times New Roman"/>
              <a:cs typeface="Times New Roman"/>
            </a:endParaRPr>
          </a:p>
        </p:txBody>
      </p:sp>
      <p:graphicFrame>
        <p:nvGraphicFramePr>
          <p:cNvPr id="15" name="Table 14"/>
          <p:cNvGraphicFramePr>
            <a:graphicFrameLocks noGrp="1"/>
          </p:cNvGraphicFramePr>
          <p:nvPr>
            <p:extLst>
              <p:ext uri="{D42A27DB-BD31-4B8C-83A1-F6EECF244321}">
                <p14:modId xmlns:p14="http://schemas.microsoft.com/office/powerpoint/2010/main" val="599677596"/>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5415289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5330187" cy="2290371"/>
          </a:xfrm>
          <a:prstGeom prst="rect">
            <a:avLst/>
          </a:prstGeom>
          <a:noFill/>
        </p:spPr>
        <p:txBody>
          <a:bodyPr wrap="square" rtlCol="0">
            <a:spAutoFit/>
          </a:bodyPr>
          <a:lstStyle/>
          <a:p>
            <a:r>
              <a:rPr lang="en-US" sz="2000" b="1" dirty="0">
                <a:latin typeface="Helvetica" pitchFamily="34" charset="0"/>
              </a:rPr>
              <a:t>Future Benefits are Discounted</a:t>
            </a:r>
          </a:p>
          <a:p>
            <a:endParaRPr lang="en-US" sz="1600" dirty="0" smtClean="0">
              <a:latin typeface="Times New Roman"/>
            </a:endParaRPr>
          </a:p>
          <a:p>
            <a:pPr>
              <a:spcBef>
                <a:spcPts val="500"/>
              </a:spcBef>
              <a:spcAft>
                <a:spcPts val="500"/>
              </a:spcAft>
            </a:pPr>
            <a:r>
              <a:rPr lang="en-US" sz="2400" dirty="0">
                <a:latin typeface="Times New Roman"/>
              </a:rPr>
              <a:t>Valuing goods or benefits received now more than in the </a:t>
            </a:r>
            <a:r>
              <a:rPr lang="en-US" sz="2400" dirty="0" smtClean="0">
                <a:latin typeface="Times New Roman"/>
              </a:rPr>
              <a:t>future.</a:t>
            </a:r>
            <a:endParaRPr lang="en-US" sz="2400" dirty="0">
              <a:latin typeface="Times New Roman"/>
            </a:endParaRPr>
          </a:p>
          <a:p>
            <a:pPr>
              <a:spcBef>
                <a:spcPts val="500"/>
              </a:spcBef>
              <a:spcAft>
                <a:spcPts val="500"/>
              </a:spcAft>
            </a:pPr>
            <a:endParaRPr lang="en-US" sz="1400" dirty="0">
              <a:latin typeface="Times New Roman"/>
            </a:endParaRPr>
          </a:p>
          <a:p>
            <a:pPr>
              <a:spcBef>
                <a:spcPts val="500"/>
              </a:spcBef>
              <a:spcAft>
                <a:spcPts val="500"/>
              </a:spcAft>
            </a:pPr>
            <a:r>
              <a:rPr lang="en-US" sz="2400" dirty="0">
                <a:latin typeface="Times New Roman"/>
              </a:rPr>
              <a:t>Non-tangibles more difficult to </a:t>
            </a:r>
            <a:r>
              <a:rPr lang="en-US" sz="2400" dirty="0" smtClean="0">
                <a:latin typeface="Times New Roman"/>
              </a:rPr>
              <a:t>value.</a:t>
            </a:r>
            <a:endParaRPr lang="en-US" sz="2400" dirty="0">
              <a:latin typeface="Times New Roman"/>
            </a:endParaRPr>
          </a:p>
        </p:txBody>
      </p:sp>
      <p:grpSp>
        <p:nvGrpSpPr>
          <p:cNvPr id="11" name="Group 10"/>
          <p:cNvGrpSpPr/>
          <p:nvPr/>
        </p:nvGrpSpPr>
        <p:grpSpPr>
          <a:xfrm>
            <a:off x="5760095" y="1688833"/>
            <a:ext cx="2952328" cy="2435546"/>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504" y="1793901"/>
            <a:ext cx="2524064" cy="2330477"/>
          </a:xfrm>
          <a:prstGeom prst="rect">
            <a:avLst/>
          </a:prstGeom>
        </p:spPr>
      </p:pic>
      <p:sp>
        <p:nvSpPr>
          <p:cNvPr id="14" name="TextBox 13"/>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Hepburn et. al 2010</a:t>
            </a:r>
            <a:endParaRPr lang="en-US" sz="1600" dirty="0">
              <a:latin typeface="Times New Roman"/>
              <a:cs typeface="Times New Roman"/>
            </a:endParaRPr>
          </a:p>
        </p:txBody>
      </p:sp>
      <p:graphicFrame>
        <p:nvGraphicFramePr>
          <p:cNvPr id="15" name="Table 14"/>
          <p:cNvGraphicFramePr>
            <a:graphicFrameLocks noGrp="1"/>
          </p:cNvGraphicFramePr>
          <p:nvPr>
            <p:extLst>
              <p:ext uri="{D42A27DB-BD31-4B8C-83A1-F6EECF244321}">
                <p14:modId xmlns:p14="http://schemas.microsoft.com/office/powerpoint/2010/main" val="3761593340"/>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021323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7778459" cy="4065215"/>
          </a:xfrm>
          <a:prstGeom prst="rect">
            <a:avLst/>
          </a:prstGeom>
          <a:noFill/>
        </p:spPr>
        <p:txBody>
          <a:bodyPr wrap="square" rtlCol="0">
            <a:spAutoFit/>
          </a:bodyPr>
          <a:lstStyle/>
          <a:p>
            <a:r>
              <a:rPr lang="en-US" sz="2000" b="1" dirty="0" smtClean="0">
                <a:latin typeface="Helvetica" pitchFamily="34" charset="0"/>
              </a:rPr>
              <a:t>Summary</a:t>
            </a:r>
            <a:endParaRPr lang="en-US" sz="2000" b="1" dirty="0">
              <a:latin typeface="Helvetica" pitchFamily="34" charset="0"/>
            </a:endParaRPr>
          </a:p>
          <a:p>
            <a:endParaRPr lang="en-US" sz="1600" dirty="0" smtClean="0">
              <a:latin typeface="Times New Roman"/>
            </a:endParaRPr>
          </a:p>
          <a:p>
            <a:pPr marL="531813" lvl="1" indent="-457200">
              <a:spcBef>
                <a:spcPts val="500"/>
              </a:spcBef>
              <a:spcAft>
                <a:spcPts val="500"/>
              </a:spcAft>
              <a:buFont typeface="Arial"/>
              <a:buChar char="•"/>
            </a:pPr>
            <a:r>
              <a:rPr lang="en-US" sz="2400" dirty="0" smtClean="0">
                <a:latin typeface="Times New Roman"/>
              </a:rPr>
              <a:t>There </a:t>
            </a:r>
            <a:r>
              <a:rPr lang="en-US" sz="2400" dirty="0">
                <a:latin typeface="Times New Roman"/>
              </a:rPr>
              <a:t>is a limited time to </a:t>
            </a:r>
            <a:r>
              <a:rPr lang="en-US" sz="2400" dirty="0" smtClean="0">
                <a:latin typeface="Times New Roman"/>
              </a:rPr>
              <a:t>respond.</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They </a:t>
            </a:r>
            <a:r>
              <a:rPr lang="en-US" sz="2400" dirty="0">
                <a:latin typeface="Times New Roman"/>
              </a:rPr>
              <a:t>are caused by those seeking the </a:t>
            </a:r>
            <a:r>
              <a:rPr lang="en-US" sz="2400" dirty="0" smtClean="0">
                <a:latin typeface="Times New Roman"/>
              </a:rPr>
              <a:t>solution.</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There </a:t>
            </a:r>
            <a:r>
              <a:rPr lang="en-US" sz="2400" dirty="0">
                <a:latin typeface="Times New Roman"/>
              </a:rPr>
              <a:t>is weak or non-existent central </a:t>
            </a:r>
            <a:r>
              <a:rPr lang="en-US" sz="2400" dirty="0" smtClean="0">
                <a:latin typeface="Times New Roman"/>
              </a:rPr>
              <a:t>authority.</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Future </a:t>
            </a:r>
            <a:r>
              <a:rPr lang="en-US" sz="2400" dirty="0">
                <a:latin typeface="Times New Roman"/>
              </a:rPr>
              <a:t>benefits are </a:t>
            </a:r>
            <a:r>
              <a:rPr lang="en-US" sz="2400" dirty="0" smtClean="0">
                <a:latin typeface="Times New Roman"/>
              </a:rPr>
              <a:t>discounted.</a:t>
            </a:r>
          </a:p>
          <a:p>
            <a:pPr marL="531813" lvl="1" indent="-457200">
              <a:spcBef>
                <a:spcPts val="500"/>
              </a:spcBef>
              <a:spcAft>
                <a:spcPts val="500"/>
              </a:spcAft>
              <a:buFont typeface="+mj-lt"/>
              <a:buAutoNum type="arabicPeriod"/>
            </a:pPr>
            <a:endParaRPr lang="en-US" sz="2400" dirty="0">
              <a:latin typeface="Times New Roman"/>
            </a:endParaRPr>
          </a:p>
          <a:p>
            <a:pPr marL="531813" lvl="1" indent="-457200">
              <a:spcBef>
                <a:spcPts val="500"/>
              </a:spcBef>
              <a:spcAft>
                <a:spcPts val="500"/>
              </a:spcAft>
              <a:buFont typeface="+mj-lt"/>
              <a:buAutoNum type="arabicPeriod"/>
            </a:pPr>
            <a:endParaRPr lang="en-US" sz="2400" dirty="0" smtClean="0">
              <a:latin typeface="Times New Roman"/>
            </a:endParaRPr>
          </a:p>
          <a:p>
            <a:pPr marL="989013" lvl="3" algn="r">
              <a:spcBef>
                <a:spcPts val="500"/>
              </a:spcBef>
              <a:spcAft>
                <a:spcPts val="500"/>
              </a:spcAft>
            </a:pPr>
            <a:r>
              <a:rPr lang="en-US" sz="2400" dirty="0" smtClean="0">
                <a:latin typeface="Times New Roman"/>
              </a:rPr>
              <a:t>What are the implications?</a:t>
            </a:r>
            <a:endParaRPr lang="en-US" sz="2400" dirty="0">
              <a:latin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3006484856"/>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125728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5042155" cy="2813591"/>
          </a:xfrm>
          <a:prstGeom prst="rect">
            <a:avLst/>
          </a:prstGeom>
          <a:noFill/>
        </p:spPr>
        <p:txBody>
          <a:bodyPr wrap="square" rtlCol="0">
            <a:spAutoFit/>
          </a:bodyPr>
          <a:lstStyle/>
          <a:p>
            <a:r>
              <a:rPr lang="en-US" sz="2000" b="1" dirty="0" smtClean="0">
                <a:latin typeface="Helvetica" pitchFamily="34" charset="0"/>
              </a:rPr>
              <a:t>Scale</a:t>
            </a:r>
            <a:endParaRPr lang="en-US" sz="2000" b="1" dirty="0">
              <a:latin typeface="Helvetica" pitchFamily="34" charset="0"/>
            </a:endParaRPr>
          </a:p>
          <a:p>
            <a:endParaRPr lang="en-US" sz="1600" dirty="0" smtClean="0">
              <a:latin typeface="Times New Roman"/>
            </a:endParaRPr>
          </a:p>
          <a:p>
            <a:pPr marL="342900" indent="-342900">
              <a:spcBef>
                <a:spcPts val="500"/>
              </a:spcBef>
              <a:spcAft>
                <a:spcPts val="500"/>
              </a:spcAft>
              <a:buFont typeface="Arial"/>
              <a:buChar char="•"/>
            </a:pPr>
            <a:r>
              <a:rPr lang="en-US" sz="2400" dirty="0" smtClean="0">
                <a:latin typeface="Times New Roman"/>
              </a:rPr>
              <a:t>Must use social networks in a sophisticated manner.</a:t>
            </a:r>
          </a:p>
          <a:p>
            <a:pPr marL="342900" indent="-342900">
              <a:spcBef>
                <a:spcPts val="500"/>
              </a:spcBef>
              <a:spcAft>
                <a:spcPts val="500"/>
              </a:spcAft>
              <a:buFont typeface="Arial"/>
              <a:buChar char="•"/>
            </a:pPr>
            <a:r>
              <a:rPr lang="en-US" sz="2400" dirty="0" smtClean="0">
                <a:latin typeface="Times New Roman"/>
              </a:rPr>
              <a:t>Track growth and anticipate where it is going.</a:t>
            </a:r>
          </a:p>
          <a:p>
            <a:pPr marL="342900" indent="-342900">
              <a:spcBef>
                <a:spcPts val="500"/>
              </a:spcBef>
              <a:spcAft>
                <a:spcPts val="500"/>
              </a:spcAft>
              <a:buFont typeface="Arial"/>
              <a:buChar char="•"/>
            </a:pPr>
            <a:endParaRPr lang="en-US" sz="2400" dirty="0" smtClean="0">
              <a:latin typeface="Times New Roman"/>
            </a:endParaRPr>
          </a:p>
        </p:txBody>
      </p:sp>
      <p:grpSp>
        <p:nvGrpSpPr>
          <p:cNvPr id="11" name="Group 10"/>
          <p:cNvGrpSpPr/>
          <p:nvPr/>
        </p:nvGrpSpPr>
        <p:grpSpPr>
          <a:xfrm>
            <a:off x="5508104" y="1558025"/>
            <a:ext cx="3456384" cy="2807079"/>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Rogers 1995</a:t>
            </a:r>
            <a:endParaRPr lang="en-US" sz="1600" dirty="0">
              <a:latin typeface="Times New Roman"/>
              <a:cs typeface="Times New Roman"/>
            </a:endParaRPr>
          </a:p>
        </p:txBody>
      </p:sp>
      <p:graphicFrame>
        <p:nvGraphicFramePr>
          <p:cNvPr id="16" name="Table 15"/>
          <p:cNvGraphicFramePr>
            <a:graphicFrameLocks noGrp="1"/>
          </p:cNvGraphicFramePr>
          <p:nvPr>
            <p:extLst>
              <p:ext uri="{D42A27DB-BD31-4B8C-83A1-F6EECF244321}">
                <p14:modId xmlns:p14="http://schemas.microsoft.com/office/powerpoint/2010/main" val="846919203"/>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Opportunities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pic>
        <p:nvPicPr>
          <p:cNvPr id="3" name="Picture 2" descr="Screen Shot 2015-04-19 at 6.50.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565399"/>
            <a:ext cx="3183834" cy="2799705"/>
          </a:xfrm>
          <a:prstGeom prst="rect">
            <a:avLst/>
          </a:prstGeom>
        </p:spPr>
      </p:pic>
    </p:spTree>
    <p:extLst>
      <p:ext uri="{BB962C8B-B14F-4D97-AF65-F5344CB8AC3E}">
        <p14:creationId xmlns:p14="http://schemas.microsoft.com/office/powerpoint/2010/main" val="17324417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grpSp>
        <p:nvGrpSpPr>
          <p:cNvPr id="11" name="Group 10"/>
          <p:cNvGrpSpPr/>
          <p:nvPr/>
        </p:nvGrpSpPr>
        <p:grpSpPr>
          <a:xfrm>
            <a:off x="4932040" y="1558026"/>
            <a:ext cx="3168352" cy="2163286"/>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543" y="1549612"/>
            <a:ext cx="2416016" cy="21717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18105816"/>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rgbClr val="BFBFBF"/>
                          </a:solidFill>
                          <a:latin typeface="Helvetica"/>
                        </a:rPr>
                        <a:t>Climate Change Social Marketing</a:t>
                      </a:r>
                      <a:endParaRPr lang="en-AU" sz="1200" b="0" i="0" dirty="0">
                        <a:solidFill>
                          <a:srgbClr val="BFBFBF"/>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0" name="TextBox 9"/>
          <p:cNvSpPr txBox="1"/>
          <p:nvPr/>
        </p:nvSpPr>
        <p:spPr>
          <a:xfrm>
            <a:off x="177917" y="1558025"/>
            <a:ext cx="4754123" cy="1946687"/>
          </a:xfrm>
          <a:prstGeom prst="rect">
            <a:avLst/>
          </a:prstGeom>
          <a:noFill/>
        </p:spPr>
        <p:txBody>
          <a:bodyPr wrap="square" rtlCol="0">
            <a:spAutoFit/>
          </a:bodyPr>
          <a:lstStyle/>
          <a:p>
            <a:r>
              <a:rPr lang="en-US" sz="2000" b="1" dirty="0" smtClean="0">
                <a:latin typeface="Helvetica" pitchFamily="34" charset="0"/>
              </a:rPr>
              <a:t>What People Do (Not What They Say)</a:t>
            </a:r>
            <a:endParaRPr lang="en-US" sz="2000" b="1" dirty="0">
              <a:latin typeface="Helvetica" pitchFamily="34" charset="0"/>
            </a:endParaRPr>
          </a:p>
          <a:p>
            <a:endParaRPr lang="en-US" sz="1600" dirty="0" smtClean="0">
              <a:latin typeface="Times New Roman"/>
            </a:endParaRPr>
          </a:p>
          <a:p>
            <a:pPr>
              <a:spcBef>
                <a:spcPts val="500"/>
              </a:spcBef>
              <a:spcAft>
                <a:spcPts val="500"/>
              </a:spcAft>
            </a:pPr>
            <a:r>
              <a:rPr lang="en-US" sz="2400" dirty="0" smtClean="0">
                <a:latin typeface="Times New Roman"/>
              </a:rPr>
              <a:t>Social Practice Theory</a:t>
            </a:r>
          </a:p>
          <a:p>
            <a:pPr marL="342900" indent="-342900">
              <a:spcBef>
                <a:spcPts val="500"/>
              </a:spcBef>
              <a:spcAft>
                <a:spcPts val="500"/>
              </a:spcAft>
              <a:buFont typeface="Arial"/>
              <a:buChar char="•"/>
            </a:pPr>
            <a:r>
              <a:rPr lang="en-US" sz="2400" dirty="0">
                <a:latin typeface="Times New Roman"/>
              </a:rPr>
              <a:t>Shifts focus away from individual decision-making</a:t>
            </a:r>
            <a:r>
              <a:rPr lang="en-US" sz="2400" dirty="0" smtClean="0">
                <a:latin typeface="Times New Roman"/>
              </a:rPr>
              <a:t>.</a:t>
            </a:r>
            <a:endParaRPr lang="en-US" sz="2400" dirty="0">
              <a:latin typeface="Times New Roman"/>
            </a:endParaRPr>
          </a:p>
        </p:txBody>
      </p:sp>
    </p:spTree>
    <p:extLst>
      <p:ext uri="{BB962C8B-B14F-4D97-AF65-F5344CB8AC3E}">
        <p14:creationId xmlns:p14="http://schemas.microsoft.com/office/powerpoint/2010/main" val="28212737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5762235" cy="2695610"/>
          </a:xfrm>
          <a:prstGeom prst="rect">
            <a:avLst/>
          </a:prstGeom>
          <a:noFill/>
        </p:spPr>
        <p:txBody>
          <a:bodyPr wrap="square" rtlCol="0">
            <a:spAutoFit/>
          </a:bodyPr>
          <a:lstStyle/>
          <a:p>
            <a:r>
              <a:rPr lang="en-US" sz="2000" b="1" dirty="0" smtClean="0">
                <a:latin typeface="Helvetica" pitchFamily="34" charset="0"/>
              </a:rPr>
              <a:t>Move Away from Climate Change Branding</a:t>
            </a:r>
          </a:p>
          <a:p>
            <a:endParaRPr lang="en-US" sz="2400" dirty="0" smtClean="0">
              <a:latin typeface="Times New Roman"/>
            </a:endParaRPr>
          </a:p>
          <a:p>
            <a:pPr>
              <a:spcBef>
                <a:spcPts val="500"/>
              </a:spcBef>
              <a:spcAft>
                <a:spcPts val="500"/>
              </a:spcAft>
            </a:pPr>
            <a:r>
              <a:rPr lang="en-US" sz="2400" dirty="0" smtClean="0">
                <a:latin typeface="Times New Roman"/>
              </a:rPr>
              <a:t>The growth of rooftop solar:</a:t>
            </a:r>
          </a:p>
          <a:p>
            <a:pPr marL="342900" indent="-342900">
              <a:spcBef>
                <a:spcPts val="500"/>
              </a:spcBef>
              <a:spcAft>
                <a:spcPts val="500"/>
              </a:spcAft>
              <a:buFont typeface="Arial"/>
              <a:buChar char="•"/>
            </a:pPr>
            <a:r>
              <a:rPr lang="en-US" sz="2400" dirty="0">
                <a:latin typeface="Times New Roman"/>
              </a:rPr>
              <a:t>price of technology</a:t>
            </a:r>
          </a:p>
          <a:p>
            <a:pPr marL="342900" indent="-342900">
              <a:spcBef>
                <a:spcPts val="500"/>
              </a:spcBef>
              <a:spcAft>
                <a:spcPts val="500"/>
              </a:spcAft>
              <a:buFont typeface="Arial"/>
              <a:buChar char="•"/>
            </a:pPr>
            <a:r>
              <a:rPr lang="en-US" sz="2400" dirty="0" smtClean="0">
                <a:latin typeface="Times New Roman"/>
              </a:rPr>
              <a:t>saving energy costs</a:t>
            </a:r>
          </a:p>
          <a:p>
            <a:pPr marL="342900" indent="-342900">
              <a:spcBef>
                <a:spcPts val="500"/>
              </a:spcBef>
              <a:spcAft>
                <a:spcPts val="500"/>
              </a:spcAft>
              <a:buFont typeface="Arial"/>
              <a:buChar char="•"/>
            </a:pPr>
            <a:r>
              <a:rPr lang="en-US" sz="2400" dirty="0" smtClean="0">
                <a:latin typeface="Times New Roman"/>
              </a:rPr>
              <a:t>social norms</a:t>
            </a:r>
          </a:p>
        </p:txBody>
      </p:sp>
      <p:grpSp>
        <p:nvGrpSpPr>
          <p:cNvPr id="11" name="Group 10"/>
          <p:cNvGrpSpPr/>
          <p:nvPr/>
        </p:nvGrpSpPr>
        <p:grpSpPr>
          <a:xfrm>
            <a:off x="5652119" y="1576537"/>
            <a:ext cx="3153183" cy="2879087"/>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668" y="1587037"/>
            <a:ext cx="2740310" cy="2878768"/>
          </a:xfrm>
          <a:prstGeom prst="rect">
            <a:avLst/>
          </a:prstGeom>
        </p:spPr>
      </p:pic>
      <p:sp>
        <p:nvSpPr>
          <p:cNvPr id="9" name="TextBox 8"/>
          <p:cNvSpPr txBox="1"/>
          <p:nvPr/>
        </p:nvSpPr>
        <p:spPr>
          <a:xfrm>
            <a:off x="6732240" y="6129754"/>
            <a:ext cx="1870611" cy="338554"/>
          </a:xfrm>
          <a:prstGeom prst="rect">
            <a:avLst/>
          </a:prstGeom>
          <a:noFill/>
        </p:spPr>
        <p:txBody>
          <a:bodyPr wrap="square" rtlCol="0">
            <a:spAutoFit/>
          </a:bodyPr>
          <a:lstStyle/>
          <a:p>
            <a:pPr algn="r"/>
            <a:r>
              <a:rPr lang="en-US" sz="1600" dirty="0" smtClean="0">
                <a:latin typeface="Times New Roman"/>
                <a:cs typeface="Times New Roman"/>
              </a:rPr>
              <a:t>Sadler 2013</a:t>
            </a:r>
            <a:endParaRPr lang="en-US" sz="1600" dirty="0">
              <a:latin typeface="Times New Roman"/>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2727599653"/>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Climate Change Social Marketing</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726826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041231"/>
            <a:ext cx="8051683" cy="769441"/>
          </a:xfrm>
          <a:prstGeom prst="rect">
            <a:avLst/>
          </a:prstGeom>
          <a:noFill/>
        </p:spPr>
        <p:txBody>
          <a:bodyPr wrap="square" rtlCol="0">
            <a:spAutoFit/>
          </a:bodyPr>
          <a:lstStyle/>
          <a:p>
            <a:r>
              <a:rPr lang="en-US" sz="2000" b="1" dirty="0">
                <a:latin typeface="Helvetica" pitchFamily="34" charset="0"/>
              </a:rPr>
              <a:t>The Growth of </a:t>
            </a:r>
            <a:r>
              <a:rPr lang="en-US" sz="2000" b="1" dirty="0" smtClean="0">
                <a:latin typeface="Helvetica" pitchFamily="34" charset="0"/>
              </a:rPr>
              <a:t>Rooftop Solar</a:t>
            </a:r>
            <a:endParaRPr lang="en-US" sz="2000" b="1" dirty="0">
              <a:latin typeface="Helvetica" pitchFamily="34" charset="0"/>
            </a:endParaRPr>
          </a:p>
          <a:p>
            <a:endParaRPr lang="en-US" sz="2400" dirty="0" smtClean="0">
              <a:latin typeface="Times New Roman"/>
            </a:endParaRPr>
          </a:p>
        </p:txBody>
      </p:sp>
      <p:pic>
        <p:nvPicPr>
          <p:cNvPr id="7" name="Picture 6" descr="Screen Shot 2014-08-15 at 4.35.50 pm.png"/>
          <p:cNvPicPr/>
          <p:nvPr/>
        </p:nvPicPr>
        <p:blipFill>
          <a:blip r:embed="rId4"/>
          <a:stretch>
            <a:fillRect/>
          </a:stretch>
        </p:blipFill>
        <p:spPr>
          <a:xfrm>
            <a:off x="1676400" y="1600200"/>
            <a:ext cx="6324600" cy="4343400"/>
          </a:xfrm>
          <a:prstGeom prst="rect">
            <a:avLst/>
          </a:prstGeom>
        </p:spPr>
      </p:pic>
      <p:sp>
        <p:nvSpPr>
          <p:cNvPr id="2" name="Rectangle 1"/>
          <p:cNvSpPr/>
          <p:nvPr/>
        </p:nvSpPr>
        <p:spPr>
          <a:xfrm>
            <a:off x="6626355" y="6353627"/>
            <a:ext cx="1374645" cy="307777"/>
          </a:xfrm>
          <a:prstGeom prst="rect">
            <a:avLst/>
          </a:prstGeom>
        </p:spPr>
        <p:txBody>
          <a:bodyPr wrap="none">
            <a:spAutoFit/>
          </a:bodyPr>
          <a:lstStyle/>
          <a:p>
            <a:r>
              <a:rPr lang="en-US" sz="1400" dirty="0" smtClean="0">
                <a:latin typeface="Times New Roman"/>
              </a:rPr>
              <a:t>Watt et. al, 2014</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3806314698"/>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Climate Change Social Marketing</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9836790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4754123" cy="2659703"/>
          </a:xfrm>
          <a:prstGeom prst="rect">
            <a:avLst/>
          </a:prstGeom>
          <a:noFill/>
        </p:spPr>
        <p:txBody>
          <a:bodyPr wrap="square" rtlCol="0">
            <a:spAutoFit/>
          </a:bodyPr>
          <a:lstStyle/>
          <a:p>
            <a:r>
              <a:rPr lang="en-US" sz="2000" b="1" dirty="0" smtClean="0">
                <a:latin typeface="Helvetica" pitchFamily="34" charset="0"/>
              </a:rPr>
              <a:t>The Limits of Interventions</a:t>
            </a:r>
            <a:endParaRPr lang="en-US" sz="2000" b="1" dirty="0">
              <a:latin typeface="Helvetica" pitchFamily="34" charset="0"/>
            </a:endParaRPr>
          </a:p>
          <a:p>
            <a:endParaRPr lang="en-US" sz="1600" dirty="0" smtClean="0">
              <a:latin typeface="Times New Roman"/>
            </a:endParaRPr>
          </a:p>
          <a:p>
            <a:pPr marL="342900" indent="-342900">
              <a:spcBef>
                <a:spcPts val="500"/>
              </a:spcBef>
              <a:spcAft>
                <a:spcPts val="500"/>
              </a:spcAft>
              <a:buFont typeface="Arial"/>
              <a:buChar char="•"/>
            </a:pPr>
            <a:r>
              <a:rPr lang="en-US" sz="2400" dirty="0" smtClean="0">
                <a:latin typeface="Times New Roman"/>
              </a:rPr>
              <a:t>Overspill between behaviours is limited (if not non-existent).</a:t>
            </a:r>
          </a:p>
          <a:p>
            <a:pPr marL="342900" indent="-342900">
              <a:spcBef>
                <a:spcPts val="500"/>
              </a:spcBef>
              <a:spcAft>
                <a:spcPts val="500"/>
              </a:spcAft>
              <a:buFont typeface="Arial"/>
              <a:buChar char="•"/>
            </a:pPr>
            <a:endParaRPr lang="en-US" sz="1400" dirty="0">
              <a:latin typeface="Times New Roman"/>
            </a:endParaRPr>
          </a:p>
          <a:p>
            <a:pPr marL="342900" indent="-342900">
              <a:spcBef>
                <a:spcPts val="500"/>
              </a:spcBef>
              <a:spcAft>
                <a:spcPts val="500"/>
              </a:spcAft>
              <a:buFont typeface="Arial"/>
              <a:buChar char="•"/>
            </a:pPr>
            <a:r>
              <a:rPr lang="en-US" sz="2400" dirty="0" smtClean="0">
                <a:latin typeface="Times New Roman"/>
              </a:rPr>
              <a:t>Suggests limited environmental identity</a:t>
            </a:r>
          </a:p>
        </p:txBody>
      </p:sp>
      <p:grpSp>
        <p:nvGrpSpPr>
          <p:cNvPr id="11" name="Group 10"/>
          <p:cNvGrpSpPr/>
          <p:nvPr/>
        </p:nvGrpSpPr>
        <p:grpSpPr>
          <a:xfrm>
            <a:off x="5148064" y="1493567"/>
            <a:ext cx="2952328" cy="2516663"/>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493567"/>
            <a:ext cx="2710851" cy="2516663"/>
          </a:xfrm>
          <a:prstGeom prst="rect">
            <a:avLst/>
          </a:prstGeom>
        </p:spPr>
      </p:pic>
      <p:sp>
        <p:nvSpPr>
          <p:cNvPr id="14" name="TextBox 13"/>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Behavioural Insights Team 2014</a:t>
            </a:r>
            <a:endParaRPr lang="en-US" sz="1600" dirty="0">
              <a:latin typeface="Times New Roman"/>
              <a:cs typeface="Times New Roman"/>
            </a:endParaRPr>
          </a:p>
        </p:txBody>
      </p:sp>
      <p:graphicFrame>
        <p:nvGraphicFramePr>
          <p:cNvPr id="15" name="Table 14"/>
          <p:cNvGraphicFramePr>
            <a:graphicFrameLocks noGrp="1"/>
          </p:cNvGraphicFramePr>
          <p:nvPr>
            <p:extLst>
              <p:ext uri="{D42A27DB-BD31-4B8C-83A1-F6EECF244321}">
                <p14:modId xmlns:p14="http://schemas.microsoft.com/office/powerpoint/2010/main" val="270158578"/>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Opportunities</a:t>
                      </a:r>
                      <a:endParaRPr lang="en-AU" sz="1200" b="0" i="0" dirty="0">
                        <a:solidFill>
                          <a:srgbClr val="000000"/>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317922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795" y="1558025"/>
            <a:ext cx="7922597" cy="1700465"/>
          </a:xfrm>
          <a:prstGeom prst="rect">
            <a:avLst/>
          </a:prstGeom>
          <a:noFill/>
        </p:spPr>
        <p:txBody>
          <a:bodyPr wrap="square" rtlCol="0">
            <a:spAutoFit/>
          </a:bodyPr>
          <a:lstStyle/>
          <a:p>
            <a:r>
              <a:rPr lang="en-US" sz="2000" b="1" dirty="0" smtClean="0">
                <a:latin typeface="Helvetica" pitchFamily="34" charset="0"/>
              </a:rPr>
              <a:t>Introduction</a:t>
            </a:r>
          </a:p>
          <a:p>
            <a:endParaRPr lang="en-US" sz="2400" b="1" dirty="0" smtClean="0">
              <a:latin typeface="Helvetica" pitchFamily="34" charset="0"/>
            </a:endParaRPr>
          </a:p>
          <a:p>
            <a:pPr>
              <a:spcBef>
                <a:spcPts val="500"/>
              </a:spcBef>
              <a:spcAft>
                <a:spcPts val="500"/>
              </a:spcAft>
            </a:pPr>
            <a:endParaRPr lang="en-US" sz="2400" b="1" dirty="0" smtClean="0">
              <a:latin typeface="Helvetica" pitchFamily="34" charset="0"/>
            </a:endParaRPr>
          </a:p>
          <a:p>
            <a:pPr>
              <a:spcBef>
                <a:spcPts val="500"/>
              </a:spcBef>
              <a:spcAft>
                <a:spcPts val="500"/>
              </a:spcAft>
            </a:pPr>
            <a:endParaRPr lang="en-US" sz="2400" dirty="0">
              <a:latin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2288883941"/>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tx1"/>
                          </a:solidFill>
                          <a:latin typeface="Helvetica"/>
                        </a:rPr>
                        <a:t>Introduction</a:t>
                      </a:r>
                      <a:endParaRPr lang="en-AU" sz="1200" b="0" i="0" dirty="0">
                        <a:solidFill>
                          <a:schemeClr val="tx1"/>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pic>
        <p:nvPicPr>
          <p:cNvPr id="9" name="Picture 8"/>
          <p:cNvPicPr>
            <a:picLocks noChangeAspect="1"/>
          </p:cNvPicPr>
          <p:nvPr/>
        </p:nvPicPr>
        <p:blipFill>
          <a:blip r:embed="rId4"/>
          <a:stretch>
            <a:fillRect/>
          </a:stretch>
        </p:blipFill>
        <p:spPr>
          <a:xfrm>
            <a:off x="1475656" y="2117468"/>
            <a:ext cx="5737696" cy="2993066"/>
          </a:xfrm>
          <a:prstGeom prst="rect">
            <a:avLst/>
          </a:prstGeom>
        </p:spPr>
      </p:pic>
    </p:spTree>
    <p:extLst>
      <p:ext uri="{BB962C8B-B14F-4D97-AF65-F5344CB8AC3E}">
        <p14:creationId xmlns:p14="http://schemas.microsoft.com/office/powerpoint/2010/main" val="2046924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4970147" cy="3046988"/>
          </a:xfrm>
          <a:prstGeom prst="rect">
            <a:avLst/>
          </a:prstGeom>
          <a:noFill/>
        </p:spPr>
        <p:txBody>
          <a:bodyPr wrap="square" rtlCol="0">
            <a:spAutoFit/>
          </a:bodyPr>
          <a:lstStyle/>
          <a:p>
            <a:r>
              <a:rPr lang="en-US" sz="2000" b="1" dirty="0" smtClean="0">
                <a:latin typeface="Helvetica" pitchFamily="34" charset="0"/>
              </a:rPr>
              <a:t>Track and Respond</a:t>
            </a:r>
            <a:endParaRPr lang="en-US" sz="2000" b="1" dirty="0">
              <a:latin typeface="Helvetica" pitchFamily="34" charset="0"/>
            </a:endParaRPr>
          </a:p>
          <a:p>
            <a:endParaRPr lang="en-US" sz="2400" dirty="0" smtClean="0">
              <a:latin typeface="Times New Roman"/>
            </a:endParaRPr>
          </a:p>
          <a:p>
            <a:pPr marL="285750" indent="-285750">
              <a:buFont typeface="Arial"/>
              <a:buChar char="•"/>
            </a:pPr>
            <a:r>
              <a:rPr lang="en-US" sz="2400" dirty="0" smtClean="0">
                <a:latin typeface="Times New Roman"/>
              </a:rPr>
              <a:t>Evaluation is traditionally weak.</a:t>
            </a:r>
          </a:p>
          <a:p>
            <a:pPr marL="285750" indent="-285750">
              <a:buFont typeface="Arial"/>
              <a:buChar char="•"/>
            </a:pPr>
            <a:endParaRPr lang="en-US" sz="1400" dirty="0">
              <a:latin typeface="Times New Roman"/>
            </a:endParaRPr>
          </a:p>
          <a:p>
            <a:pPr marL="285750" indent="-285750">
              <a:buFont typeface="Arial"/>
              <a:buChar char="•"/>
            </a:pPr>
            <a:r>
              <a:rPr lang="en-US" sz="2400" dirty="0" smtClean="0">
                <a:latin typeface="Times New Roman"/>
              </a:rPr>
              <a:t>Need to look at guidance, as well as success factors.</a:t>
            </a:r>
          </a:p>
          <a:p>
            <a:pPr marL="285750" indent="-285750">
              <a:buFont typeface="Arial"/>
              <a:buChar char="•"/>
            </a:pPr>
            <a:endParaRPr lang="en-US" sz="1400" dirty="0" smtClean="0">
              <a:latin typeface="Times New Roman"/>
            </a:endParaRPr>
          </a:p>
          <a:p>
            <a:pPr marL="285750" indent="-285750">
              <a:buFont typeface="Arial"/>
              <a:buChar char="•"/>
            </a:pPr>
            <a:r>
              <a:rPr lang="en-US" sz="2400" dirty="0" smtClean="0">
                <a:latin typeface="Times New Roman"/>
              </a:rPr>
              <a:t>Stop one-off interventions.</a:t>
            </a:r>
            <a:endParaRPr lang="en-US" sz="2400" dirty="0">
              <a:latin typeface="Times New Roman"/>
            </a:endParaRPr>
          </a:p>
          <a:p>
            <a:pPr marL="285750" indent="-285750">
              <a:buFont typeface="Arial"/>
              <a:buChar char="•"/>
            </a:pPr>
            <a:endParaRPr lang="en-US" sz="2400" dirty="0" smtClean="0">
              <a:latin typeface="Times New Roman"/>
            </a:endParaRPr>
          </a:p>
        </p:txBody>
      </p:sp>
      <p:grpSp>
        <p:nvGrpSpPr>
          <p:cNvPr id="11" name="Group 10"/>
          <p:cNvGrpSpPr/>
          <p:nvPr/>
        </p:nvGrpSpPr>
        <p:grpSpPr>
          <a:xfrm>
            <a:off x="5220072" y="1714398"/>
            <a:ext cx="3427734" cy="2035840"/>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3059832" y="6129754"/>
            <a:ext cx="5543019" cy="338554"/>
          </a:xfrm>
          <a:prstGeom prst="rect">
            <a:avLst/>
          </a:prstGeom>
          <a:noFill/>
        </p:spPr>
        <p:txBody>
          <a:bodyPr wrap="square" rtlCol="0">
            <a:spAutoFit/>
          </a:bodyPr>
          <a:lstStyle/>
          <a:p>
            <a:pPr algn="r"/>
            <a:r>
              <a:rPr lang="en-US" sz="1600" dirty="0" smtClean="0">
                <a:latin typeface="Times New Roman"/>
                <a:cs typeface="Times New Roman"/>
              </a:rPr>
              <a:t>DEPI 2013</a:t>
            </a:r>
            <a:endParaRPr lang="en-US" sz="1600" dirty="0">
              <a:latin typeface="Times New Roman"/>
              <a:cs typeface="Times New Roman"/>
            </a:endParaRPr>
          </a:p>
        </p:txBody>
      </p:sp>
      <p:graphicFrame>
        <p:nvGraphicFramePr>
          <p:cNvPr id="15" name="Table 14"/>
          <p:cNvGraphicFramePr>
            <a:graphicFrameLocks noGrp="1"/>
          </p:cNvGraphicFramePr>
          <p:nvPr>
            <p:extLst>
              <p:ext uri="{D42A27DB-BD31-4B8C-83A1-F6EECF244321}">
                <p14:modId xmlns:p14="http://schemas.microsoft.com/office/powerpoint/2010/main" val="270158578"/>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Opportunities</a:t>
                      </a:r>
                      <a:endParaRPr lang="en-AU" sz="1200" b="0" i="0" dirty="0">
                        <a:solidFill>
                          <a:srgbClr val="000000"/>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pic>
        <p:nvPicPr>
          <p:cNvPr id="2" name="Picture 1" descr="Screen Shot 2015-04-19 at 6.59.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607" y="1729886"/>
            <a:ext cx="3422786" cy="2434580"/>
          </a:xfrm>
          <a:prstGeom prst="rect">
            <a:avLst/>
          </a:prstGeom>
        </p:spPr>
      </p:pic>
    </p:spTree>
    <p:extLst>
      <p:ext uri="{BB962C8B-B14F-4D97-AF65-F5344CB8AC3E}">
        <p14:creationId xmlns:p14="http://schemas.microsoft.com/office/powerpoint/2010/main" val="12463452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320" y="1051642"/>
            <a:ext cx="8051683" cy="2782813"/>
          </a:xfrm>
          <a:prstGeom prst="rect">
            <a:avLst/>
          </a:prstGeom>
          <a:noFill/>
        </p:spPr>
        <p:txBody>
          <a:bodyPr wrap="square" rtlCol="0">
            <a:spAutoFit/>
          </a:bodyPr>
          <a:lstStyle/>
          <a:p>
            <a:r>
              <a:rPr lang="en-US" sz="2000" b="1" dirty="0" smtClean="0">
                <a:latin typeface="Helvetica" pitchFamily="34" charset="0"/>
              </a:rPr>
              <a:t>Conclusion</a:t>
            </a:r>
          </a:p>
          <a:p>
            <a:endParaRPr lang="en-US" sz="2400" dirty="0" smtClean="0">
              <a:latin typeface="Times New Roman"/>
            </a:endParaRPr>
          </a:p>
          <a:p>
            <a:pPr marL="342900" indent="-342900">
              <a:spcBef>
                <a:spcPts val="500"/>
              </a:spcBef>
              <a:spcAft>
                <a:spcPts val="500"/>
              </a:spcAft>
              <a:buFont typeface="Arial"/>
              <a:buChar char="•"/>
            </a:pPr>
            <a:r>
              <a:rPr lang="en-US" sz="2400" dirty="0" smtClean="0">
                <a:latin typeface="Times New Roman"/>
              </a:rPr>
              <a:t>Super wicked analysis provides a useful framework to identify current shortcomings.</a:t>
            </a:r>
          </a:p>
          <a:p>
            <a:pPr>
              <a:spcBef>
                <a:spcPts val="500"/>
              </a:spcBef>
              <a:spcAft>
                <a:spcPts val="500"/>
              </a:spcAft>
            </a:pPr>
            <a:endParaRPr lang="en-US" sz="1400" dirty="0">
              <a:latin typeface="Times New Roman"/>
            </a:endParaRPr>
          </a:p>
          <a:p>
            <a:pPr marL="342900" indent="-342900">
              <a:spcBef>
                <a:spcPts val="500"/>
              </a:spcBef>
              <a:spcAft>
                <a:spcPts val="500"/>
              </a:spcAft>
              <a:buFont typeface="Arial"/>
              <a:buChar char="•"/>
            </a:pPr>
            <a:r>
              <a:rPr lang="en-US" sz="2400" dirty="0" smtClean="0">
                <a:latin typeface="Times New Roman"/>
              </a:rPr>
              <a:t>Future research: working with local governments to test </a:t>
            </a:r>
            <a:r>
              <a:rPr lang="en-US" sz="2400" smtClean="0">
                <a:latin typeface="Times New Roman"/>
              </a:rPr>
              <a:t>new approaches.</a:t>
            </a:r>
            <a:endParaRPr lang="en-US" sz="2400" dirty="0" smtClean="0">
              <a:latin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1987631811"/>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Opportunities</a:t>
                      </a:r>
                      <a:endParaRPr lang="en-AU" sz="1200" b="0" i="0" dirty="0">
                        <a:solidFill>
                          <a:srgbClr val="000000"/>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0494214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2"/>
          <a:stretch>
            <a:fillRect/>
          </a:stretch>
        </p:blipFill>
        <p:spPr>
          <a:xfrm>
            <a:off x="177917" y="5791200"/>
            <a:ext cx="1941967" cy="870204"/>
          </a:xfrm>
          <a:prstGeom prst="rect">
            <a:avLst/>
          </a:prstGeom>
        </p:spPr>
      </p:pic>
      <p:sp>
        <p:nvSpPr>
          <p:cNvPr id="6" name="TextBox 5"/>
          <p:cNvSpPr txBox="1"/>
          <p:nvPr/>
        </p:nvSpPr>
        <p:spPr>
          <a:xfrm>
            <a:off x="177917" y="1041231"/>
            <a:ext cx="8051683" cy="4034438"/>
          </a:xfrm>
          <a:prstGeom prst="rect">
            <a:avLst/>
          </a:prstGeom>
          <a:noFill/>
        </p:spPr>
        <p:txBody>
          <a:bodyPr wrap="square" rtlCol="0">
            <a:spAutoFit/>
          </a:bodyPr>
          <a:lstStyle/>
          <a:p>
            <a:r>
              <a:rPr lang="en-US" sz="2000" b="1" dirty="0" smtClean="0">
                <a:latin typeface="Helvetica" pitchFamily="34" charset="0"/>
              </a:rPr>
              <a:t>Introduction</a:t>
            </a:r>
          </a:p>
          <a:p>
            <a:endParaRPr lang="en-US" sz="2400" dirty="0" smtClean="0">
              <a:latin typeface="Times New Roman"/>
            </a:endParaRPr>
          </a:p>
          <a:p>
            <a:pPr marL="457200" indent="-457200">
              <a:spcBef>
                <a:spcPts val="500"/>
              </a:spcBef>
              <a:spcAft>
                <a:spcPts val="500"/>
              </a:spcAft>
              <a:buFont typeface="+mj-lt"/>
              <a:buAutoNum type="arabicPeriod"/>
            </a:pPr>
            <a:r>
              <a:rPr lang="en-US" sz="2400" dirty="0" smtClean="0">
                <a:latin typeface="Times New Roman"/>
              </a:rPr>
              <a:t> Guiding Frameworks for </a:t>
            </a:r>
            <a:r>
              <a:rPr lang="en-US" sz="2400" dirty="0">
                <a:latin typeface="Times New Roman"/>
              </a:rPr>
              <a:t>Climate </a:t>
            </a:r>
            <a:r>
              <a:rPr lang="en-US" sz="2400" dirty="0" smtClean="0">
                <a:latin typeface="Times New Roman"/>
              </a:rPr>
              <a:t>Change Social Marketing</a:t>
            </a:r>
          </a:p>
          <a:p>
            <a:pPr marL="342900" indent="-342900">
              <a:spcBef>
                <a:spcPts val="500"/>
              </a:spcBef>
              <a:spcAft>
                <a:spcPts val="500"/>
              </a:spcAft>
              <a:buFont typeface="+mj-lt"/>
              <a:buAutoNum type="arabicPeriod"/>
            </a:pPr>
            <a:endParaRPr lang="en-US" sz="1400" dirty="0" smtClean="0">
              <a:latin typeface="Times New Roman"/>
            </a:endParaRPr>
          </a:p>
          <a:p>
            <a:pPr marL="457200" indent="-457200">
              <a:spcBef>
                <a:spcPts val="500"/>
              </a:spcBef>
              <a:spcAft>
                <a:spcPts val="500"/>
              </a:spcAft>
              <a:buFont typeface="+mj-lt"/>
              <a:buAutoNum type="arabicPeriod"/>
            </a:pPr>
            <a:r>
              <a:rPr lang="en-US" sz="2400" dirty="0" smtClean="0">
                <a:latin typeface="Times New Roman"/>
              </a:rPr>
              <a:t> Climate Change as a Super </a:t>
            </a:r>
            <a:r>
              <a:rPr lang="en-US" sz="2400" dirty="0">
                <a:latin typeface="Times New Roman"/>
              </a:rPr>
              <a:t>Wicked </a:t>
            </a:r>
            <a:r>
              <a:rPr lang="en-US" sz="2400" dirty="0" smtClean="0">
                <a:latin typeface="Times New Roman"/>
              </a:rPr>
              <a:t>Problem</a:t>
            </a:r>
          </a:p>
          <a:p>
            <a:pPr marL="342900" indent="-342900">
              <a:spcBef>
                <a:spcPts val="500"/>
              </a:spcBef>
              <a:spcAft>
                <a:spcPts val="500"/>
              </a:spcAft>
              <a:buFont typeface="+mj-lt"/>
              <a:buAutoNum type="arabicPeriod"/>
            </a:pPr>
            <a:endParaRPr lang="en-US" sz="1400" dirty="0" smtClean="0">
              <a:latin typeface="Times New Roman"/>
            </a:endParaRPr>
          </a:p>
          <a:p>
            <a:pPr marL="457200" indent="-457200">
              <a:spcBef>
                <a:spcPts val="500"/>
              </a:spcBef>
              <a:spcAft>
                <a:spcPts val="500"/>
              </a:spcAft>
              <a:buFont typeface="+mj-lt"/>
              <a:buAutoNum type="arabicPeriod"/>
            </a:pPr>
            <a:r>
              <a:rPr lang="en-US" sz="2400" dirty="0">
                <a:latin typeface="Times New Roman"/>
              </a:rPr>
              <a:t> </a:t>
            </a:r>
            <a:r>
              <a:rPr lang="en-US" sz="2400" dirty="0" smtClean="0">
                <a:latin typeface="Times New Roman"/>
              </a:rPr>
              <a:t>Implications </a:t>
            </a:r>
            <a:r>
              <a:rPr lang="en-US" sz="2400" dirty="0">
                <a:latin typeface="Times New Roman"/>
              </a:rPr>
              <a:t>for Climate Change Social Marketing</a:t>
            </a:r>
          </a:p>
          <a:p>
            <a:pPr>
              <a:spcBef>
                <a:spcPts val="500"/>
              </a:spcBef>
              <a:spcAft>
                <a:spcPts val="500"/>
              </a:spcAft>
            </a:pPr>
            <a:endParaRPr lang="en-US" sz="2400" dirty="0" smtClean="0">
              <a:latin typeface="Times New Roman"/>
            </a:endParaRPr>
          </a:p>
          <a:p>
            <a:endParaRPr lang="en-US" sz="2400"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795" y="1558025"/>
            <a:ext cx="5906373" cy="4193455"/>
          </a:xfrm>
          <a:prstGeom prst="rect">
            <a:avLst/>
          </a:prstGeom>
          <a:noFill/>
        </p:spPr>
        <p:txBody>
          <a:bodyPr wrap="square" rtlCol="0">
            <a:spAutoFit/>
          </a:bodyPr>
          <a:lstStyle/>
          <a:p>
            <a:r>
              <a:rPr lang="en-US" sz="2000" b="1" dirty="0" smtClean="0">
                <a:latin typeface="Helvetica" pitchFamily="34" charset="0"/>
              </a:rPr>
              <a:t>Introduction</a:t>
            </a:r>
          </a:p>
          <a:p>
            <a:pPr defTabSz="357188">
              <a:spcBef>
                <a:spcPts val="500"/>
              </a:spcBef>
              <a:spcAft>
                <a:spcPts val="500"/>
              </a:spcAft>
            </a:pPr>
            <a:endParaRPr lang="en-US" sz="1600" dirty="0">
              <a:latin typeface="Times New Roman"/>
            </a:endParaRPr>
          </a:p>
          <a:p>
            <a:pPr defTabSz="357188">
              <a:spcBef>
                <a:spcPts val="500"/>
              </a:spcBef>
              <a:spcAft>
                <a:spcPts val="500"/>
              </a:spcAft>
            </a:pPr>
            <a:r>
              <a:rPr lang="en-US" sz="2400" dirty="0" smtClean="0">
                <a:latin typeface="Times New Roman"/>
              </a:rPr>
              <a:t>Australian government responses to climate change:</a:t>
            </a:r>
          </a:p>
          <a:p>
            <a:pPr marL="342900" indent="-342900" defTabSz="357188">
              <a:spcBef>
                <a:spcPts val="500"/>
              </a:spcBef>
              <a:spcAft>
                <a:spcPts val="500"/>
              </a:spcAft>
              <a:buFont typeface="Arial"/>
              <a:buChar char="•"/>
            </a:pPr>
            <a:r>
              <a:rPr lang="en-US" sz="2400" dirty="0">
                <a:latin typeface="Times New Roman"/>
              </a:rPr>
              <a:t>i</a:t>
            </a:r>
            <a:r>
              <a:rPr lang="en-US" sz="2400" dirty="0" smtClean="0">
                <a:latin typeface="Times New Roman"/>
              </a:rPr>
              <a:t>ncentives</a:t>
            </a:r>
          </a:p>
          <a:p>
            <a:pPr marL="342900" indent="-342900" defTabSz="357188">
              <a:spcBef>
                <a:spcPts val="500"/>
              </a:spcBef>
              <a:spcAft>
                <a:spcPts val="500"/>
              </a:spcAft>
              <a:buFont typeface="Arial"/>
              <a:buChar char="•"/>
            </a:pPr>
            <a:r>
              <a:rPr lang="en-US" sz="2400" dirty="0" smtClean="0">
                <a:latin typeface="Times New Roman"/>
              </a:rPr>
              <a:t>regulations</a:t>
            </a:r>
          </a:p>
          <a:p>
            <a:pPr marL="342900" indent="-342900" defTabSz="357188">
              <a:spcBef>
                <a:spcPts val="500"/>
              </a:spcBef>
              <a:spcAft>
                <a:spcPts val="500"/>
              </a:spcAft>
              <a:buFont typeface="Arial"/>
              <a:buChar char="•"/>
            </a:pPr>
            <a:r>
              <a:rPr lang="en-US" sz="2400" dirty="0">
                <a:latin typeface="Times New Roman"/>
              </a:rPr>
              <a:t>b</a:t>
            </a:r>
            <a:r>
              <a:rPr lang="en-US" sz="2400" dirty="0" smtClean="0">
                <a:latin typeface="Times New Roman"/>
              </a:rPr>
              <a:t>ehaviour change programs</a:t>
            </a:r>
          </a:p>
          <a:p>
            <a:pPr>
              <a:spcBef>
                <a:spcPts val="500"/>
              </a:spcBef>
              <a:spcAft>
                <a:spcPts val="500"/>
              </a:spcAft>
            </a:pPr>
            <a:endParaRPr lang="en-US" sz="2400" b="1" dirty="0" smtClean="0">
              <a:latin typeface="Helvetica" pitchFamily="34" charset="0"/>
            </a:endParaRPr>
          </a:p>
          <a:p>
            <a:pPr>
              <a:spcBef>
                <a:spcPts val="500"/>
              </a:spcBef>
              <a:spcAft>
                <a:spcPts val="500"/>
              </a:spcAft>
            </a:pPr>
            <a:endParaRPr lang="en-US" sz="2400" dirty="0">
              <a:latin typeface="Times New Roman"/>
            </a:endParaRPr>
          </a:p>
        </p:txBody>
      </p:sp>
      <p:grpSp>
        <p:nvGrpSpPr>
          <p:cNvPr id="17" name="Group 16"/>
          <p:cNvGrpSpPr/>
          <p:nvPr/>
        </p:nvGrpSpPr>
        <p:grpSpPr>
          <a:xfrm>
            <a:off x="6232941" y="1558025"/>
            <a:ext cx="2664296" cy="2396677"/>
            <a:chOff x="5004048" y="1558025"/>
            <a:chExt cx="2952328" cy="2971189"/>
          </a:xfrm>
        </p:grpSpPr>
        <p:cxnSp>
          <p:nvCxnSpPr>
            <p:cNvPr id="8" name="Straight Connector 7"/>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176" y="1558344"/>
            <a:ext cx="2421723" cy="2396358"/>
          </a:xfrm>
          <a:prstGeom prst="rect">
            <a:avLst/>
          </a:prstGeom>
        </p:spPr>
      </p:pic>
      <p:sp>
        <p:nvSpPr>
          <p:cNvPr id="2" name="TextBox 1"/>
          <p:cNvSpPr txBox="1"/>
          <p:nvPr/>
        </p:nvSpPr>
        <p:spPr>
          <a:xfrm>
            <a:off x="6732240" y="6129754"/>
            <a:ext cx="1870611" cy="338554"/>
          </a:xfrm>
          <a:prstGeom prst="rect">
            <a:avLst/>
          </a:prstGeom>
          <a:noFill/>
        </p:spPr>
        <p:txBody>
          <a:bodyPr wrap="square" rtlCol="0">
            <a:spAutoFit/>
          </a:bodyPr>
          <a:lstStyle/>
          <a:p>
            <a:pPr algn="r"/>
            <a:r>
              <a:rPr lang="en-US" sz="1600" dirty="0" smtClean="0">
                <a:latin typeface="Times New Roman"/>
                <a:cs typeface="Times New Roman"/>
              </a:rPr>
              <a:t>Wilkins 2008</a:t>
            </a:r>
            <a:endParaRPr lang="en-US" sz="1600" dirty="0">
              <a:latin typeface="Times New Roman"/>
              <a:cs typeface="Times New Roman"/>
            </a:endParaRPr>
          </a:p>
        </p:txBody>
      </p:sp>
      <p:graphicFrame>
        <p:nvGraphicFramePr>
          <p:cNvPr id="12" name="Table 11"/>
          <p:cNvGraphicFramePr>
            <a:graphicFrameLocks noGrp="1"/>
          </p:cNvGraphicFramePr>
          <p:nvPr>
            <p:extLst>
              <p:ext uri="{D42A27DB-BD31-4B8C-83A1-F6EECF244321}">
                <p14:modId xmlns:p14="http://schemas.microsoft.com/office/powerpoint/2010/main" val="2288883941"/>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tx1"/>
                          </a:solidFill>
                          <a:latin typeface="Helvetica"/>
                        </a:rPr>
                        <a:t>Introduction</a:t>
                      </a:r>
                      <a:endParaRPr lang="en-AU" sz="1200" b="0" i="0" dirty="0">
                        <a:solidFill>
                          <a:schemeClr val="tx1"/>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741986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041231"/>
            <a:ext cx="8051683" cy="400110"/>
          </a:xfrm>
          <a:prstGeom prst="rect">
            <a:avLst/>
          </a:prstGeom>
          <a:noFill/>
        </p:spPr>
        <p:txBody>
          <a:bodyPr wrap="square" rtlCol="0">
            <a:spAutoFit/>
          </a:bodyPr>
          <a:lstStyle/>
          <a:p>
            <a:r>
              <a:rPr lang="en-US" sz="2000" b="1" dirty="0" smtClean="0">
                <a:latin typeface="Helvetica" pitchFamily="34" charset="0"/>
              </a:rPr>
              <a:t>Guiding Frameworks</a:t>
            </a:r>
          </a:p>
        </p:txBody>
      </p:sp>
      <p:grpSp>
        <p:nvGrpSpPr>
          <p:cNvPr id="4" name="Group 3"/>
          <p:cNvGrpSpPr/>
          <p:nvPr/>
        </p:nvGrpSpPr>
        <p:grpSpPr>
          <a:xfrm>
            <a:off x="539552" y="1772816"/>
            <a:ext cx="7691256" cy="3203361"/>
            <a:chOff x="539552" y="2132856"/>
            <a:chExt cx="7691256" cy="3203361"/>
          </a:xfrm>
        </p:grpSpPr>
        <p:pic>
          <p:nvPicPr>
            <p:cNvPr id="2" name="Picture 1" descr="Screen Shot 2014-11-24 at 8.53.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132856"/>
              <a:ext cx="3197300" cy="3197300"/>
            </a:xfrm>
            <a:prstGeom prst="rect">
              <a:avLst/>
            </a:prstGeom>
          </p:spPr>
        </p:pic>
        <p:pic>
          <p:nvPicPr>
            <p:cNvPr id="3" name="Picture 2" descr="Screen Shot 2014-11-24 at 8.56.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132856"/>
              <a:ext cx="3203361" cy="3203361"/>
            </a:xfrm>
            <a:prstGeom prst="rect">
              <a:avLst/>
            </a:prstGeom>
          </p:spPr>
        </p:pic>
        <p:cxnSp>
          <p:nvCxnSpPr>
            <p:cNvPr id="7" name="Straight Connector 6"/>
            <p:cNvCxnSpPr/>
            <p:nvPr/>
          </p:nvCxnSpPr>
          <p:spPr>
            <a:xfrm>
              <a:off x="539552" y="2132856"/>
              <a:ext cx="0" cy="31973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230808" y="2132856"/>
              <a:ext cx="0" cy="31973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graphicFrame>
        <p:nvGraphicFramePr>
          <p:cNvPr id="11" name="Table 10"/>
          <p:cNvGraphicFramePr>
            <a:graphicFrameLocks noGrp="1"/>
          </p:cNvGraphicFramePr>
          <p:nvPr>
            <p:extLst>
              <p:ext uri="{D42A27DB-BD31-4B8C-83A1-F6EECF244321}">
                <p14:modId xmlns:p14="http://schemas.microsoft.com/office/powerpoint/2010/main" val="342824449"/>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Climate Change Social Marketing</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0" name="TextBox 9"/>
          <p:cNvSpPr txBox="1"/>
          <p:nvPr/>
        </p:nvSpPr>
        <p:spPr>
          <a:xfrm>
            <a:off x="1331640" y="5029145"/>
            <a:ext cx="2297650" cy="400110"/>
          </a:xfrm>
          <a:prstGeom prst="rect">
            <a:avLst/>
          </a:prstGeom>
          <a:noFill/>
        </p:spPr>
        <p:txBody>
          <a:bodyPr wrap="square" rtlCol="0">
            <a:spAutoFit/>
          </a:bodyPr>
          <a:lstStyle/>
          <a:p>
            <a:r>
              <a:rPr lang="en-US" sz="2000" b="1" dirty="0" smtClean="0">
                <a:latin typeface="Helvetica" pitchFamily="34" charset="0"/>
              </a:rPr>
              <a:t>Climate Change</a:t>
            </a:r>
          </a:p>
        </p:txBody>
      </p:sp>
      <p:sp>
        <p:nvSpPr>
          <p:cNvPr id="12" name="TextBox 11"/>
          <p:cNvSpPr txBox="1"/>
          <p:nvPr/>
        </p:nvSpPr>
        <p:spPr>
          <a:xfrm>
            <a:off x="5724128" y="5029145"/>
            <a:ext cx="2297650" cy="400110"/>
          </a:xfrm>
          <a:prstGeom prst="rect">
            <a:avLst/>
          </a:prstGeom>
          <a:noFill/>
        </p:spPr>
        <p:txBody>
          <a:bodyPr wrap="square" rtlCol="0">
            <a:spAutoFit/>
          </a:bodyPr>
          <a:lstStyle/>
          <a:p>
            <a:r>
              <a:rPr lang="en-US" sz="2000" b="1" dirty="0" smtClean="0">
                <a:latin typeface="Helvetica" pitchFamily="34" charset="0"/>
              </a:rPr>
              <a:t>Individuals</a:t>
            </a:r>
          </a:p>
        </p:txBody>
      </p:sp>
    </p:spTree>
    <p:extLst>
      <p:ext uri="{BB962C8B-B14F-4D97-AF65-F5344CB8AC3E}">
        <p14:creationId xmlns:p14="http://schemas.microsoft.com/office/powerpoint/2010/main" val="14827234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917" y="1041231"/>
            <a:ext cx="8051683" cy="3562514"/>
          </a:xfrm>
          <a:prstGeom prst="rect">
            <a:avLst/>
          </a:prstGeom>
          <a:noFill/>
        </p:spPr>
        <p:txBody>
          <a:bodyPr wrap="square" rtlCol="0">
            <a:spAutoFit/>
          </a:bodyPr>
          <a:lstStyle/>
          <a:p>
            <a:r>
              <a:rPr lang="en-US" sz="2000" b="1" dirty="0" smtClean="0">
                <a:latin typeface="Helvetica" pitchFamily="34" charset="0"/>
              </a:rPr>
              <a:t>Climate Change Social Marketing</a:t>
            </a:r>
          </a:p>
          <a:p>
            <a:endParaRPr lang="en-US" sz="2400" dirty="0" smtClean="0">
              <a:latin typeface="Times New Roman"/>
            </a:endParaRPr>
          </a:p>
          <a:p>
            <a:endParaRPr lang="en-US" sz="2400" dirty="0" smtClean="0">
              <a:latin typeface="Times New Roman"/>
            </a:endParaRPr>
          </a:p>
          <a:p>
            <a:pPr>
              <a:spcBef>
                <a:spcPts val="500"/>
              </a:spcBef>
              <a:spcAft>
                <a:spcPts val="500"/>
              </a:spcAft>
            </a:pPr>
            <a:r>
              <a:rPr lang="en-US" sz="2400" dirty="0" smtClean="0">
                <a:latin typeface="Times New Roman"/>
              </a:rPr>
              <a:t>Information Deficit Model:</a:t>
            </a:r>
          </a:p>
          <a:p>
            <a:pPr>
              <a:spcBef>
                <a:spcPts val="500"/>
              </a:spcBef>
              <a:spcAft>
                <a:spcPts val="500"/>
              </a:spcAft>
            </a:pPr>
            <a:endParaRPr lang="en-US" sz="2400" dirty="0" smtClean="0">
              <a:latin typeface="Times New Roman"/>
            </a:endParaRPr>
          </a:p>
          <a:p>
            <a:pPr>
              <a:spcBef>
                <a:spcPts val="500"/>
              </a:spcBef>
              <a:spcAft>
                <a:spcPts val="500"/>
              </a:spcAft>
            </a:pPr>
            <a:endParaRPr lang="en-US" sz="2400" dirty="0" smtClean="0">
              <a:latin typeface="Times New Roman"/>
            </a:endParaRPr>
          </a:p>
          <a:p>
            <a:pPr>
              <a:spcBef>
                <a:spcPts val="500"/>
              </a:spcBef>
              <a:spcAft>
                <a:spcPts val="500"/>
              </a:spcAft>
            </a:pPr>
            <a:endParaRPr lang="en-US" sz="2400" dirty="0" smtClean="0">
              <a:latin typeface="Times New Roman"/>
            </a:endParaRPr>
          </a:p>
          <a:p>
            <a:pPr>
              <a:spcBef>
                <a:spcPts val="500"/>
              </a:spcBef>
              <a:spcAft>
                <a:spcPts val="500"/>
              </a:spcAft>
            </a:pPr>
            <a:r>
              <a:rPr lang="en-US" sz="2400" dirty="0" smtClean="0">
                <a:latin typeface="Times New Roman"/>
              </a:rPr>
              <a:t> </a:t>
            </a:r>
          </a:p>
        </p:txBody>
      </p:sp>
      <p:cxnSp>
        <p:nvCxnSpPr>
          <p:cNvPr id="10" name="Straight Connector 9"/>
          <p:cNvCxnSpPr/>
          <p:nvPr/>
        </p:nvCxnSpPr>
        <p:spPr>
          <a:xfrm>
            <a:off x="2261794" y="3602667"/>
            <a:ext cx="1004316" cy="1588"/>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975613" y="3601079"/>
            <a:ext cx="1004316" cy="1588"/>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62813" y="3283991"/>
            <a:ext cx="1738884" cy="661968"/>
            <a:chOff x="552291" y="3296800"/>
            <a:chExt cx="1738884" cy="661968"/>
          </a:xfrm>
        </p:grpSpPr>
        <p:sp>
          <p:nvSpPr>
            <p:cNvPr id="2" name="Rounded Rectangle 1"/>
            <p:cNvSpPr/>
            <p:nvPr/>
          </p:nvSpPr>
          <p:spPr>
            <a:xfrm>
              <a:off x="552291" y="3310696"/>
              <a:ext cx="1738884" cy="648072"/>
            </a:xfrm>
            <a:prstGeom prst="roundRect">
              <a:avLst/>
            </a:prstGeom>
            <a:gradFill>
              <a:gsLst>
                <a:gs pos="100000">
                  <a:srgbClr val="FF6600"/>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7247" y="3296800"/>
              <a:ext cx="1595037" cy="646331"/>
            </a:xfrm>
            <a:prstGeom prst="rect">
              <a:avLst/>
            </a:prstGeom>
            <a:noFill/>
            <a:ln>
              <a:noFill/>
            </a:ln>
          </p:spPr>
          <p:txBody>
            <a:bodyPr wrap="square" rtlCol="0">
              <a:spAutoFit/>
            </a:bodyPr>
            <a:lstStyle/>
            <a:p>
              <a:pPr algn="ctr"/>
              <a:r>
                <a:rPr lang="en-US" dirty="0" smtClean="0">
                  <a:latin typeface="Helvetica"/>
                  <a:cs typeface="Helvetica"/>
                </a:rPr>
                <a:t>I lack </a:t>
              </a:r>
            </a:p>
            <a:p>
              <a:pPr algn="ctr"/>
              <a:r>
                <a:rPr lang="en-US" dirty="0" smtClean="0">
                  <a:latin typeface="Helvetica"/>
                  <a:cs typeface="Helvetica"/>
                </a:rPr>
                <a:t>information</a:t>
              </a:r>
              <a:endParaRPr lang="en-US" dirty="0">
                <a:latin typeface="Helvetica"/>
                <a:cs typeface="Helvetica"/>
              </a:endParaRPr>
            </a:p>
          </p:txBody>
        </p:sp>
      </p:grpSp>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grpSp>
        <p:nvGrpSpPr>
          <p:cNvPr id="13" name="Group 12"/>
          <p:cNvGrpSpPr/>
          <p:nvPr/>
        </p:nvGrpSpPr>
        <p:grpSpPr>
          <a:xfrm>
            <a:off x="3255620" y="3268354"/>
            <a:ext cx="1738884" cy="661968"/>
            <a:chOff x="552291" y="3296800"/>
            <a:chExt cx="1738884" cy="661968"/>
          </a:xfrm>
        </p:grpSpPr>
        <p:sp>
          <p:nvSpPr>
            <p:cNvPr id="14" name="Rounded Rectangle 13"/>
            <p:cNvSpPr/>
            <p:nvPr/>
          </p:nvSpPr>
          <p:spPr>
            <a:xfrm>
              <a:off x="552291" y="3310696"/>
              <a:ext cx="1738884" cy="648072"/>
            </a:xfrm>
            <a:prstGeom prst="roundRect">
              <a:avLst/>
            </a:prstGeom>
            <a:gradFill>
              <a:gsLst>
                <a:gs pos="100000">
                  <a:srgbClr val="FF6600"/>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7247" y="3296800"/>
              <a:ext cx="1595037" cy="646331"/>
            </a:xfrm>
            <a:prstGeom prst="rect">
              <a:avLst/>
            </a:prstGeom>
            <a:noFill/>
            <a:ln>
              <a:noFill/>
            </a:ln>
          </p:spPr>
          <p:txBody>
            <a:bodyPr wrap="square" rtlCol="0">
              <a:spAutoFit/>
            </a:bodyPr>
            <a:lstStyle/>
            <a:p>
              <a:pPr algn="ctr"/>
              <a:r>
                <a:rPr lang="en-US" dirty="0" smtClean="0">
                  <a:latin typeface="Helvetica"/>
                  <a:cs typeface="Helvetica"/>
                </a:rPr>
                <a:t>I have</a:t>
              </a:r>
            </a:p>
            <a:p>
              <a:pPr algn="ctr"/>
              <a:r>
                <a:rPr lang="en-US" dirty="0" smtClean="0">
                  <a:latin typeface="Helvetica"/>
                  <a:cs typeface="Helvetica"/>
                </a:rPr>
                <a:t>information</a:t>
              </a:r>
              <a:endParaRPr lang="en-US" dirty="0">
                <a:latin typeface="Helvetica"/>
                <a:cs typeface="Helvetica"/>
              </a:endParaRPr>
            </a:p>
          </p:txBody>
        </p:sp>
      </p:grpSp>
      <p:grpSp>
        <p:nvGrpSpPr>
          <p:cNvPr id="17" name="Group 16"/>
          <p:cNvGrpSpPr/>
          <p:nvPr/>
        </p:nvGrpSpPr>
        <p:grpSpPr>
          <a:xfrm>
            <a:off x="5984560" y="3287017"/>
            <a:ext cx="1738884" cy="661968"/>
            <a:chOff x="552291" y="3296800"/>
            <a:chExt cx="1738884" cy="661968"/>
          </a:xfrm>
        </p:grpSpPr>
        <p:sp>
          <p:nvSpPr>
            <p:cNvPr id="18" name="Rounded Rectangle 17"/>
            <p:cNvSpPr/>
            <p:nvPr/>
          </p:nvSpPr>
          <p:spPr>
            <a:xfrm>
              <a:off x="552291" y="3310696"/>
              <a:ext cx="1738884" cy="648072"/>
            </a:xfrm>
            <a:prstGeom prst="roundRect">
              <a:avLst/>
            </a:prstGeom>
            <a:gradFill>
              <a:gsLst>
                <a:gs pos="100000">
                  <a:srgbClr val="FF6600"/>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77247" y="3296800"/>
              <a:ext cx="1595037" cy="646331"/>
            </a:xfrm>
            <a:prstGeom prst="rect">
              <a:avLst/>
            </a:prstGeom>
            <a:noFill/>
            <a:ln>
              <a:noFill/>
            </a:ln>
          </p:spPr>
          <p:txBody>
            <a:bodyPr wrap="square" rtlCol="0">
              <a:spAutoFit/>
            </a:bodyPr>
            <a:lstStyle/>
            <a:p>
              <a:pPr algn="ctr"/>
              <a:r>
                <a:rPr lang="en-US" dirty="0" smtClean="0">
                  <a:latin typeface="Helvetica"/>
                  <a:cs typeface="Helvetica"/>
                </a:rPr>
                <a:t>I act on</a:t>
              </a:r>
            </a:p>
            <a:p>
              <a:pPr algn="ctr"/>
              <a:r>
                <a:rPr lang="en-US" dirty="0" smtClean="0">
                  <a:latin typeface="Helvetica"/>
                  <a:cs typeface="Helvetica"/>
                </a:rPr>
                <a:t>information</a:t>
              </a:r>
              <a:endParaRPr lang="en-US" dirty="0">
                <a:latin typeface="Helvetica"/>
                <a:cs typeface="Helvetica"/>
              </a:endParaRPr>
            </a:p>
          </p:txBody>
        </p:sp>
      </p:grpSp>
      <p:graphicFrame>
        <p:nvGraphicFramePr>
          <p:cNvPr id="21" name="Table 20"/>
          <p:cNvGraphicFramePr>
            <a:graphicFrameLocks noGrp="1"/>
          </p:cNvGraphicFramePr>
          <p:nvPr>
            <p:extLst>
              <p:ext uri="{D42A27DB-BD31-4B8C-83A1-F6EECF244321}">
                <p14:modId xmlns:p14="http://schemas.microsoft.com/office/powerpoint/2010/main" val="342824449"/>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Climate Change Social Marketing</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Super Wicked Analysis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012276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83404" y="1484784"/>
            <a:ext cx="5114163" cy="3311163"/>
          </a:xfrm>
          <a:prstGeom prst="rect">
            <a:avLst/>
          </a:prstGeom>
          <a:noFill/>
        </p:spPr>
        <p:txBody>
          <a:bodyPr wrap="square" rtlCol="0">
            <a:spAutoFit/>
          </a:bodyPr>
          <a:lstStyle/>
          <a:p>
            <a:r>
              <a:rPr lang="en-US" sz="2000" b="1" dirty="0" smtClean="0">
                <a:latin typeface="Helvetica" pitchFamily="34" charset="0"/>
              </a:rPr>
              <a:t>Super Wicked Problems</a:t>
            </a:r>
            <a:endParaRPr lang="en-US" sz="2000" b="1" dirty="0">
              <a:latin typeface="Helvetica" pitchFamily="34" charset="0"/>
            </a:endParaRPr>
          </a:p>
          <a:p>
            <a:endParaRPr lang="en-US" sz="1600" dirty="0" smtClean="0">
              <a:latin typeface="Times New Roman"/>
            </a:endParaRPr>
          </a:p>
          <a:p>
            <a:pPr marL="531813" lvl="1" indent="-457200">
              <a:spcBef>
                <a:spcPts val="500"/>
              </a:spcBef>
              <a:spcAft>
                <a:spcPts val="500"/>
              </a:spcAft>
              <a:buFont typeface="Arial"/>
              <a:buChar char="•"/>
            </a:pPr>
            <a:r>
              <a:rPr lang="en-US" sz="2400" dirty="0" smtClean="0">
                <a:latin typeface="Times New Roman"/>
              </a:rPr>
              <a:t>There </a:t>
            </a:r>
            <a:r>
              <a:rPr lang="en-US" sz="2400" dirty="0">
                <a:latin typeface="Times New Roman"/>
              </a:rPr>
              <a:t>is a limited time to </a:t>
            </a:r>
            <a:r>
              <a:rPr lang="en-US" sz="2400" dirty="0" smtClean="0">
                <a:latin typeface="Times New Roman"/>
              </a:rPr>
              <a:t>respond.</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They </a:t>
            </a:r>
            <a:r>
              <a:rPr lang="en-US" sz="2400" dirty="0">
                <a:latin typeface="Times New Roman"/>
              </a:rPr>
              <a:t>are caused by those seeking the </a:t>
            </a:r>
            <a:r>
              <a:rPr lang="en-US" sz="2400" dirty="0" smtClean="0">
                <a:latin typeface="Times New Roman"/>
              </a:rPr>
              <a:t>solution.</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There </a:t>
            </a:r>
            <a:r>
              <a:rPr lang="en-US" sz="2400" dirty="0">
                <a:latin typeface="Times New Roman"/>
              </a:rPr>
              <a:t>is weak or non-existent central </a:t>
            </a:r>
            <a:r>
              <a:rPr lang="en-US" sz="2400" dirty="0" smtClean="0">
                <a:latin typeface="Times New Roman"/>
              </a:rPr>
              <a:t>authority.</a:t>
            </a:r>
            <a:endParaRPr lang="en-US" sz="2400" dirty="0">
              <a:latin typeface="Times New Roman"/>
            </a:endParaRPr>
          </a:p>
          <a:p>
            <a:pPr marL="531813" lvl="1" indent="-457200">
              <a:spcBef>
                <a:spcPts val="500"/>
              </a:spcBef>
              <a:spcAft>
                <a:spcPts val="500"/>
              </a:spcAft>
              <a:buFont typeface="Arial"/>
              <a:buChar char="•"/>
            </a:pPr>
            <a:r>
              <a:rPr lang="en-US" sz="2400" dirty="0" smtClean="0">
                <a:latin typeface="Times New Roman"/>
              </a:rPr>
              <a:t>Future </a:t>
            </a:r>
            <a:r>
              <a:rPr lang="en-US" sz="2400" dirty="0">
                <a:latin typeface="Times New Roman"/>
              </a:rPr>
              <a:t>benefits are </a:t>
            </a:r>
            <a:r>
              <a:rPr lang="en-US" sz="2400" dirty="0" smtClean="0">
                <a:latin typeface="Times New Roman"/>
              </a:rPr>
              <a:t>discounted.</a:t>
            </a:r>
            <a:endParaRPr lang="en-US" sz="2400" dirty="0">
              <a:latin typeface="Times New Roman"/>
            </a:endParaRPr>
          </a:p>
        </p:txBody>
      </p:sp>
      <p:grpSp>
        <p:nvGrpSpPr>
          <p:cNvPr id="11" name="Group 10"/>
          <p:cNvGrpSpPr/>
          <p:nvPr/>
        </p:nvGrpSpPr>
        <p:grpSpPr>
          <a:xfrm>
            <a:off x="5608563" y="1581335"/>
            <a:ext cx="2808312" cy="2163286"/>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572921"/>
            <a:ext cx="2569845" cy="2171700"/>
          </a:xfrm>
          <a:prstGeom prst="rect">
            <a:avLst/>
          </a:prstGeom>
        </p:spPr>
      </p:pic>
      <p:sp>
        <p:nvSpPr>
          <p:cNvPr id="10" name="TextBox 9"/>
          <p:cNvSpPr txBox="1"/>
          <p:nvPr/>
        </p:nvSpPr>
        <p:spPr>
          <a:xfrm>
            <a:off x="6732240" y="6129754"/>
            <a:ext cx="1870611" cy="338554"/>
          </a:xfrm>
          <a:prstGeom prst="rect">
            <a:avLst/>
          </a:prstGeom>
          <a:noFill/>
        </p:spPr>
        <p:txBody>
          <a:bodyPr wrap="square" rtlCol="0">
            <a:spAutoFit/>
          </a:bodyPr>
          <a:lstStyle/>
          <a:p>
            <a:pPr algn="r"/>
            <a:r>
              <a:rPr lang="en-US" sz="1600" dirty="0" smtClean="0">
                <a:latin typeface="Times New Roman"/>
                <a:cs typeface="Times New Roman"/>
              </a:rPr>
              <a:t>Levin et. al 2007</a:t>
            </a:r>
            <a:endParaRPr lang="en-US" sz="1600" dirty="0">
              <a:latin typeface="Times New Roman"/>
              <a:cs typeface="Times New Roman"/>
            </a:endParaRPr>
          </a:p>
        </p:txBody>
      </p:sp>
      <p:graphicFrame>
        <p:nvGraphicFramePr>
          <p:cNvPr id="14" name="Table 13"/>
          <p:cNvGraphicFramePr>
            <a:graphicFrameLocks noGrp="1"/>
          </p:cNvGraphicFramePr>
          <p:nvPr>
            <p:extLst>
              <p:ext uri="{D42A27DB-BD31-4B8C-83A1-F6EECF244321}">
                <p14:modId xmlns:p14="http://schemas.microsoft.com/office/powerpoint/2010/main" val="3761593340"/>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463099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4754123" cy="2290371"/>
          </a:xfrm>
          <a:prstGeom prst="rect">
            <a:avLst/>
          </a:prstGeom>
          <a:noFill/>
        </p:spPr>
        <p:txBody>
          <a:bodyPr wrap="square" rtlCol="0">
            <a:spAutoFit/>
          </a:bodyPr>
          <a:lstStyle/>
          <a:p>
            <a:r>
              <a:rPr lang="en-US" sz="2000" b="1" dirty="0" smtClean="0">
                <a:latin typeface="Helvetica" pitchFamily="34" charset="0"/>
              </a:rPr>
              <a:t>Limited Time to Respond</a:t>
            </a:r>
            <a:endParaRPr lang="en-US" sz="2000" b="1" dirty="0">
              <a:latin typeface="Helvetica" pitchFamily="34" charset="0"/>
            </a:endParaRPr>
          </a:p>
          <a:p>
            <a:endParaRPr lang="en-US" sz="1600" dirty="0" smtClean="0">
              <a:latin typeface="Times New Roman"/>
            </a:endParaRPr>
          </a:p>
          <a:p>
            <a:pPr>
              <a:spcBef>
                <a:spcPts val="500"/>
              </a:spcBef>
              <a:spcAft>
                <a:spcPts val="500"/>
              </a:spcAft>
            </a:pPr>
            <a:r>
              <a:rPr lang="en-US" sz="2400" dirty="0">
                <a:latin typeface="Times New Roman"/>
              </a:rPr>
              <a:t>F</a:t>
            </a:r>
            <a:r>
              <a:rPr lang="en-US" sz="2400" dirty="0" smtClean="0">
                <a:latin typeface="Times New Roman"/>
              </a:rPr>
              <a:t>eedback loops of climate change require action now.</a:t>
            </a:r>
          </a:p>
          <a:p>
            <a:pPr>
              <a:spcBef>
                <a:spcPts val="500"/>
              </a:spcBef>
              <a:spcAft>
                <a:spcPts val="500"/>
              </a:spcAft>
            </a:pPr>
            <a:endParaRPr lang="en-US" sz="1400" dirty="0">
              <a:latin typeface="Times New Roman"/>
            </a:endParaRPr>
          </a:p>
          <a:p>
            <a:pPr>
              <a:spcBef>
                <a:spcPts val="500"/>
              </a:spcBef>
              <a:spcAft>
                <a:spcPts val="500"/>
              </a:spcAft>
            </a:pPr>
            <a:r>
              <a:rPr lang="en-US" sz="2400" dirty="0" smtClean="0">
                <a:latin typeface="Times New Roman"/>
              </a:rPr>
              <a:t>Scale can be overwhelming.</a:t>
            </a:r>
          </a:p>
        </p:txBody>
      </p:sp>
      <p:grpSp>
        <p:nvGrpSpPr>
          <p:cNvPr id="11" name="Group 10"/>
          <p:cNvGrpSpPr/>
          <p:nvPr/>
        </p:nvGrpSpPr>
        <p:grpSpPr>
          <a:xfrm>
            <a:off x="4788024" y="1558026"/>
            <a:ext cx="3312368" cy="2163286"/>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940" y="1726054"/>
            <a:ext cx="1967925" cy="1995258"/>
          </a:xfrm>
          <a:prstGeom prst="rect">
            <a:avLst/>
          </a:prstGeom>
        </p:spPr>
      </p:pic>
      <p:sp>
        <p:nvSpPr>
          <p:cNvPr id="10" name="TextBox 9"/>
          <p:cNvSpPr txBox="1"/>
          <p:nvPr/>
        </p:nvSpPr>
        <p:spPr>
          <a:xfrm>
            <a:off x="5652120" y="6129754"/>
            <a:ext cx="2950731" cy="338554"/>
          </a:xfrm>
          <a:prstGeom prst="rect">
            <a:avLst/>
          </a:prstGeom>
          <a:noFill/>
        </p:spPr>
        <p:txBody>
          <a:bodyPr wrap="square" rtlCol="0">
            <a:spAutoFit/>
          </a:bodyPr>
          <a:lstStyle/>
          <a:p>
            <a:pPr algn="r"/>
            <a:r>
              <a:rPr lang="en-US" sz="1600" dirty="0" smtClean="0">
                <a:latin typeface="Times New Roman"/>
                <a:cs typeface="Times New Roman"/>
              </a:rPr>
              <a:t>Anderson &amp; Bows 2011</a:t>
            </a:r>
            <a:endParaRPr lang="en-US" sz="1600" dirty="0">
              <a:latin typeface="Times New Roman"/>
              <a:cs typeface="Times New Roman"/>
            </a:endParaRPr>
          </a:p>
        </p:txBody>
      </p:sp>
      <p:graphicFrame>
        <p:nvGraphicFramePr>
          <p:cNvPr id="14" name="Table 13"/>
          <p:cNvGraphicFramePr>
            <a:graphicFrameLocks noGrp="1"/>
          </p:cNvGraphicFramePr>
          <p:nvPr>
            <p:extLst>
              <p:ext uri="{D42A27DB-BD31-4B8C-83A1-F6EECF244321}">
                <p14:modId xmlns:p14="http://schemas.microsoft.com/office/powerpoint/2010/main" val="3761593340"/>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1039187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it logo.jpg"/>
          <p:cNvPicPr>
            <a:picLocks noChangeAspect="1"/>
          </p:cNvPicPr>
          <p:nvPr/>
        </p:nvPicPr>
        <p:blipFill>
          <a:blip r:embed="rId3"/>
          <a:stretch>
            <a:fillRect/>
          </a:stretch>
        </p:blipFill>
        <p:spPr>
          <a:xfrm>
            <a:off x="177917" y="5791200"/>
            <a:ext cx="1941967" cy="870204"/>
          </a:xfrm>
          <a:prstGeom prst="rect">
            <a:avLst/>
          </a:prstGeom>
        </p:spPr>
      </p:pic>
      <p:sp>
        <p:nvSpPr>
          <p:cNvPr id="6" name="TextBox 5"/>
          <p:cNvSpPr txBox="1"/>
          <p:nvPr/>
        </p:nvSpPr>
        <p:spPr>
          <a:xfrm>
            <a:off x="177917" y="1558025"/>
            <a:ext cx="4970147" cy="3813864"/>
          </a:xfrm>
          <a:prstGeom prst="rect">
            <a:avLst/>
          </a:prstGeom>
          <a:noFill/>
        </p:spPr>
        <p:txBody>
          <a:bodyPr wrap="square" rtlCol="0">
            <a:spAutoFit/>
          </a:bodyPr>
          <a:lstStyle/>
          <a:p>
            <a:r>
              <a:rPr lang="en-US" sz="2000" b="1" dirty="0" smtClean="0">
                <a:latin typeface="Helvetica" pitchFamily="34" charset="0"/>
              </a:rPr>
              <a:t>Caused by Those Seeking the Solution</a:t>
            </a:r>
            <a:endParaRPr lang="en-US" sz="2000" b="1" dirty="0">
              <a:latin typeface="Helvetica" pitchFamily="34" charset="0"/>
            </a:endParaRPr>
          </a:p>
          <a:p>
            <a:endParaRPr lang="en-US" sz="1400" dirty="0" smtClean="0">
              <a:latin typeface="Times New Roman"/>
            </a:endParaRPr>
          </a:p>
          <a:p>
            <a:pPr>
              <a:spcBef>
                <a:spcPts val="500"/>
              </a:spcBef>
              <a:spcAft>
                <a:spcPts val="500"/>
              </a:spcAft>
            </a:pPr>
            <a:r>
              <a:rPr lang="en-US" sz="2400" dirty="0" smtClean="0">
                <a:latin typeface="Times New Roman"/>
              </a:rPr>
              <a:t>We gain by not acting.</a:t>
            </a:r>
          </a:p>
          <a:p>
            <a:pPr>
              <a:spcBef>
                <a:spcPts val="500"/>
              </a:spcBef>
              <a:spcAft>
                <a:spcPts val="500"/>
              </a:spcAft>
            </a:pPr>
            <a:endParaRPr lang="en-US" sz="1400" dirty="0" smtClean="0">
              <a:latin typeface="Times New Roman"/>
            </a:endParaRPr>
          </a:p>
          <a:p>
            <a:pPr>
              <a:spcBef>
                <a:spcPts val="500"/>
              </a:spcBef>
              <a:spcAft>
                <a:spcPts val="500"/>
              </a:spcAft>
            </a:pPr>
            <a:r>
              <a:rPr lang="en-US" sz="2400" dirty="0" smtClean="0">
                <a:latin typeface="Times New Roman"/>
              </a:rPr>
              <a:t>We don’t identify with the issue, both in </a:t>
            </a:r>
            <a:r>
              <a:rPr lang="en-US" sz="2400" i="1" dirty="0" smtClean="0">
                <a:latin typeface="Times New Roman"/>
              </a:rPr>
              <a:t>values</a:t>
            </a:r>
            <a:r>
              <a:rPr lang="en-US" sz="2400" dirty="0" smtClean="0">
                <a:latin typeface="Times New Roman"/>
              </a:rPr>
              <a:t> and </a:t>
            </a:r>
            <a:r>
              <a:rPr lang="en-US" sz="2400" i="1" dirty="0" smtClean="0">
                <a:latin typeface="Times New Roman"/>
              </a:rPr>
              <a:t>practices</a:t>
            </a:r>
            <a:r>
              <a:rPr lang="en-US" sz="2400" dirty="0" smtClean="0">
                <a:latin typeface="Times New Roman"/>
              </a:rPr>
              <a:t>.</a:t>
            </a:r>
          </a:p>
          <a:p>
            <a:pPr>
              <a:spcBef>
                <a:spcPts val="500"/>
              </a:spcBef>
              <a:spcAft>
                <a:spcPts val="500"/>
              </a:spcAft>
            </a:pPr>
            <a:endParaRPr lang="en-US" sz="1400" dirty="0">
              <a:latin typeface="Times New Roman"/>
            </a:endParaRPr>
          </a:p>
          <a:p>
            <a:pPr>
              <a:spcBef>
                <a:spcPts val="500"/>
              </a:spcBef>
              <a:spcAft>
                <a:spcPts val="500"/>
              </a:spcAft>
            </a:pPr>
            <a:r>
              <a:rPr lang="en-US" sz="2400" dirty="0" smtClean="0">
                <a:latin typeface="Times New Roman"/>
              </a:rPr>
              <a:t>Climate change as a contested discourse.</a:t>
            </a:r>
          </a:p>
          <a:p>
            <a:pPr>
              <a:spcBef>
                <a:spcPts val="500"/>
              </a:spcBef>
              <a:spcAft>
                <a:spcPts val="500"/>
              </a:spcAft>
            </a:pPr>
            <a:endParaRPr lang="en-US" sz="1400" dirty="0">
              <a:latin typeface="Times New Roman"/>
            </a:endParaRPr>
          </a:p>
        </p:txBody>
      </p:sp>
      <p:grpSp>
        <p:nvGrpSpPr>
          <p:cNvPr id="11" name="Group 10"/>
          <p:cNvGrpSpPr/>
          <p:nvPr/>
        </p:nvGrpSpPr>
        <p:grpSpPr>
          <a:xfrm>
            <a:off x="5508104" y="1558025"/>
            <a:ext cx="2952328" cy="3285301"/>
            <a:chOff x="5004048" y="1558025"/>
            <a:chExt cx="2952328" cy="2971189"/>
          </a:xfrm>
        </p:grpSpPr>
        <p:cxnSp>
          <p:nvCxnSpPr>
            <p:cNvPr id="12" name="Straight Connector 11"/>
            <p:cNvCxnSpPr/>
            <p:nvPr/>
          </p:nvCxnSpPr>
          <p:spPr>
            <a:xfrm>
              <a:off x="5004048"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376" y="1558025"/>
              <a:ext cx="0" cy="2971189"/>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3" name="Picture 2" descr="p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558024"/>
            <a:ext cx="2219338" cy="338071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761593340"/>
              </p:ext>
            </p:extLst>
          </p:nvPr>
        </p:nvGraphicFramePr>
        <p:xfrm>
          <a:off x="177917" y="322382"/>
          <a:ext cx="8354524" cy="376994"/>
        </p:xfrm>
        <a:graphic>
          <a:graphicData uri="http://schemas.openxmlformats.org/drawingml/2006/table">
            <a:tbl>
              <a:tblPr firstRow="1" bandRow="1">
                <a:tableStyleId>{5C22544A-7EE6-4342-B048-85BDC9FD1C3A}</a:tableStyleId>
              </a:tblPr>
              <a:tblGrid>
                <a:gridCol w="1538590"/>
                <a:gridCol w="2451183"/>
                <a:gridCol w="2785434"/>
                <a:gridCol w="1579317"/>
              </a:tblGrid>
              <a:tr h="376994">
                <a:tc>
                  <a:txBody>
                    <a:bodyPr/>
                    <a:lstStyle/>
                    <a:p>
                      <a:pPr algn="ctr">
                        <a:spcBef>
                          <a:spcPts val="300"/>
                        </a:spcBef>
                      </a:pPr>
                      <a:r>
                        <a:rPr lang="en-AU" sz="1200" b="0" i="0" dirty="0" smtClean="0">
                          <a:solidFill>
                            <a:schemeClr val="bg1">
                              <a:lumMod val="75000"/>
                            </a:schemeClr>
                          </a:solidFill>
                          <a:latin typeface="Helvetica"/>
                        </a:rPr>
                        <a:t>Introduction</a:t>
                      </a:r>
                      <a:endParaRPr lang="en-AU" sz="1200" b="0" i="0" dirty="0">
                        <a:solidFill>
                          <a:schemeClr val="bg1">
                            <a:lumMod val="75000"/>
                          </a:schemeClr>
                        </a:solidFill>
                        <a:latin typeface="Helvetica"/>
                      </a:endParaRPr>
                    </a:p>
                  </a:txBody>
                  <a:tcPr marT="90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Climate Change Social Marketing</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tx1"/>
                          </a:solidFill>
                          <a:latin typeface="Helvetica"/>
                        </a:rPr>
                        <a:t>Super Wicked Analysis</a:t>
                      </a:r>
                      <a:endParaRPr lang="en-AU" sz="1200" b="0" i="0" dirty="0">
                        <a:solidFill>
                          <a:schemeClr val="tx1"/>
                        </a:solidFill>
                        <a:latin typeface="Helvetica"/>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pPr>
                      <a:r>
                        <a:rPr lang="en-AU" sz="1200" b="0" i="0" dirty="0" smtClean="0">
                          <a:solidFill>
                            <a:schemeClr val="bg1">
                              <a:lumMod val="75000"/>
                            </a:schemeClr>
                          </a:solidFill>
                          <a:latin typeface="Helvetica"/>
                        </a:rPr>
                        <a:t>Opportunities</a:t>
                      </a:r>
                      <a:endParaRPr lang="en-AU" sz="1200" b="0" i="0" dirty="0">
                        <a:solidFill>
                          <a:schemeClr val="bg1">
                            <a:lumMod val="75000"/>
                          </a:schemeClr>
                        </a:solidFill>
                        <a:latin typeface="Helvetica"/>
                      </a:endParaRPr>
                    </a:p>
                  </a:txBody>
                  <a:tcPr marT="90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40439864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6370</TotalTime>
  <Words>2078</Words>
  <Application>Microsoft Macintosh PowerPoint</Application>
  <PresentationFormat>On-screen Show (4:3)</PresentationFormat>
  <Paragraphs>324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UrbanTrans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Meiklejohn</dc:creator>
  <cp:lastModifiedBy>David Meiklejohn</cp:lastModifiedBy>
  <cp:revision>170</cp:revision>
  <dcterms:created xsi:type="dcterms:W3CDTF">2014-11-23T22:40:55Z</dcterms:created>
  <dcterms:modified xsi:type="dcterms:W3CDTF">2015-04-19T23:18:17Z</dcterms:modified>
</cp:coreProperties>
</file>